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2E_9E5C9E3A.xml" ContentType="application/vnd.ms-powerpoint.comments+xml"/>
  <Override PartName="/ppt/comments/modernComment_12F_6AC84960.xml" ContentType="application/vnd.ms-powerpoint.comments+xml"/>
  <Override PartName="/ppt/notesSlides/notesSlide7.xml" ContentType="application/vnd.openxmlformats-officedocument.presentationml.notesSlide+xml"/>
  <Override PartName="/ppt/comments/modernComment_108_E0650C43.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31_ED7F8D76.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handoutMasterIdLst>
    <p:handoutMasterId r:id="rId59"/>
  </p:handoutMasterIdLst>
  <p:sldIdLst>
    <p:sldId id="256" r:id="rId2"/>
    <p:sldId id="326" r:id="rId3"/>
    <p:sldId id="333" r:id="rId4"/>
    <p:sldId id="346" r:id="rId5"/>
    <p:sldId id="347" r:id="rId6"/>
    <p:sldId id="368" r:id="rId7"/>
    <p:sldId id="349" r:id="rId8"/>
    <p:sldId id="354" r:id="rId9"/>
    <p:sldId id="335" r:id="rId10"/>
    <p:sldId id="302" r:id="rId11"/>
    <p:sldId id="303" r:id="rId12"/>
    <p:sldId id="355" r:id="rId13"/>
    <p:sldId id="264" r:id="rId14"/>
    <p:sldId id="293" r:id="rId15"/>
    <p:sldId id="299" r:id="rId16"/>
    <p:sldId id="296" r:id="rId17"/>
    <p:sldId id="297" r:id="rId18"/>
    <p:sldId id="298" r:id="rId19"/>
    <p:sldId id="301" r:id="rId20"/>
    <p:sldId id="294" r:id="rId21"/>
    <p:sldId id="300" r:id="rId22"/>
    <p:sldId id="304" r:id="rId23"/>
    <p:sldId id="291" r:id="rId24"/>
    <p:sldId id="306" r:id="rId25"/>
    <p:sldId id="311" r:id="rId26"/>
    <p:sldId id="307" r:id="rId27"/>
    <p:sldId id="308" r:id="rId28"/>
    <p:sldId id="315" r:id="rId29"/>
    <p:sldId id="316" r:id="rId30"/>
    <p:sldId id="320" r:id="rId31"/>
    <p:sldId id="318" r:id="rId32"/>
    <p:sldId id="321" r:id="rId33"/>
    <p:sldId id="262" r:id="rId34"/>
    <p:sldId id="324" r:id="rId35"/>
    <p:sldId id="313" r:id="rId36"/>
    <p:sldId id="325" r:id="rId37"/>
    <p:sldId id="310" r:id="rId38"/>
    <p:sldId id="351" r:id="rId39"/>
    <p:sldId id="356" r:id="rId40"/>
    <p:sldId id="361" r:id="rId41"/>
    <p:sldId id="362" r:id="rId42"/>
    <p:sldId id="363" r:id="rId43"/>
    <p:sldId id="258" r:id="rId44"/>
    <p:sldId id="305" r:id="rId45"/>
    <p:sldId id="364" r:id="rId46"/>
    <p:sldId id="357" r:id="rId47"/>
    <p:sldId id="358" r:id="rId48"/>
    <p:sldId id="360" r:id="rId49"/>
    <p:sldId id="359" r:id="rId50"/>
    <p:sldId id="369" r:id="rId51"/>
    <p:sldId id="290" r:id="rId52"/>
    <p:sldId id="322" r:id="rId53"/>
    <p:sldId id="323" r:id="rId54"/>
    <p:sldId id="348" r:id="rId55"/>
    <p:sldId id="365" r:id="rId56"/>
    <p:sldId id="367"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DDF91E-2838-E027-AA19-4A03C12D08EF}" name="Galvan, Michael (1st Lt)" initials="GM(L" userId="S::michael.galvan@nps.edu::e34472ff-2668-48b0-8cc1-e42cb6d4f322" providerId="AD"/>
  <p188:author id="{4F182F3B-FCCD-9DD8-5E36-7A42AFB4D97D}" name="Clary, Deryk (Capt)" initials="" userId="S::deryk.clary@nps.edu::686a56a5-d971-4d6e-9c9d-20fe3d4fa44c" providerId="AD"/>
  <p188:author id="{B64A874C-455F-AE69-DA7D-0502DEC715B4}" name="MacDonald, Julia (1st Lt)" initials="MJ(L" userId="S::julia.macdonald@nps.edu::48291d95-a770-4a20-afd1-00ca6e42e27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2D1FF"/>
    <a:srgbClr val="FFC000"/>
    <a:srgbClr val="8699B8"/>
    <a:srgbClr val="7C8DA8"/>
    <a:srgbClr val="A0B8DD"/>
    <a:srgbClr val="7C8DA7"/>
    <a:srgbClr val="929292"/>
    <a:srgbClr val="2E4050"/>
    <a:srgbClr val="212121"/>
    <a:srgbClr val="747E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19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modernComment_108_E0650C43.xml><?xml version="1.0" encoding="utf-8"?>
<p188:cmLst xmlns:a="http://schemas.openxmlformats.org/drawingml/2006/main" xmlns:r="http://schemas.openxmlformats.org/officeDocument/2006/relationships" xmlns:p188="http://schemas.microsoft.com/office/powerpoint/2018/8/main">
  <p188:cm id="{FF19350A-A85A-BC4B-A772-FEB826D640E3}" authorId="{4F182F3B-FCCD-9DD8-5E36-7A42AFB4D97D}" created="2024-03-14T18:33:16.456">
    <pc:sldMkLst xmlns:pc="http://schemas.microsoft.com/office/powerpoint/2013/main/command">
      <pc:docMk/>
      <pc:sldMk cId="3764718659" sldId="264"/>
    </pc:sldMkLst>
    <p188:txBody>
      <a:bodyPr/>
      <a:lstStyle/>
      <a:p>
        <a:r>
          <a:rPr lang="en-US"/>
          <a:t>Check out the sick animations</a:t>
        </a:r>
      </a:p>
    </p188:txBody>
  </p188:cm>
</p188:cmLst>
</file>

<file path=ppt/comments/modernComment_12E_9E5C9E3A.xml><?xml version="1.0" encoding="utf-8"?>
<p188:cmLst xmlns:a="http://schemas.openxmlformats.org/drawingml/2006/main" xmlns:r="http://schemas.openxmlformats.org/officeDocument/2006/relationships" xmlns:p188="http://schemas.microsoft.com/office/powerpoint/2018/8/main">
  <p188:cm id="{6375837B-1494-45F9-8FF2-10C2BE616237}" authorId="{7CDDF91E-2838-E027-AA19-4A03C12D08EF}" created="2024-03-18T07:37:16.178">
    <pc:sldMkLst xmlns:pc="http://schemas.microsoft.com/office/powerpoint/2013/main/command">
      <pc:docMk/>
      <pc:sldMk cId="2656869946" sldId="302"/>
    </pc:sldMkLst>
    <p188:txBody>
      <a:bodyPr/>
      <a:lstStyle/>
      <a:p>
        <a:r>
          <a:rPr lang="en-US"/>
          <a:t>Move to end?
</a:t>
        </a:r>
      </a:p>
    </p188:txBody>
  </p188:cm>
</p188:cmLst>
</file>

<file path=ppt/comments/modernComment_12F_6AC84960.xml><?xml version="1.0" encoding="utf-8"?>
<p188:cmLst xmlns:a="http://schemas.openxmlformats.org/drawingml/2006/main" xmlns:r="http://schemas.openxmlformats.org/officeDocument/2006/relationships" xmlns:p188="http://schemas.microsoft.com/office/powerpoint/2018/8/main">
  <p188:cm id="{7846C998-417D-451B-89DA-F29700352513}" authorId="{7CDDF91E-2838-E027-AA19-4A03C12D08EF}" created="2024-03-18T07:37:04.488">
    <pc:sldMkLst xmlns:pc="http://schemas.microsoft.com/office/powerpoint/2013/main/command">
      <pc:docMk/>
      <pc:sldMk cId="1791510880" sldId="303"/>
    </pc:sldMkLst>
    <p188:txBody>
      <a:bodyPr/>
      <a:lstStyle/>
      <a:p>
        <a:r>
          <a:rPr lang="en-US"/>
          <a:t>Move to end?
</a:t>
        </a:r>
      </a:p>
    </p188:txBody>
  </p188:cm>
</p188:cmLst>
</file>

<file path=ppt/comments/modernComment_131_ED7F8D76.xml><?xml version="1.0" encoding="utf-8"?>
<p188:cmLst xmlns:a="http://schemas.openxmlformats.org/drawingml/2006/main" xmlns:r="http://schemas.openxmlformats.org/officeDocument/2006/relationships" xmlns:p188="http://schemas.microsoft.com/office/powerpoint/2018/8/main">
  <p188:cm id="{7488572C-3671-364F-AE84-572889018D09}" authorId="{4F182F3B-FCCD-9DD8-5E36-7A42AFB4D97D}" created="2024-03-15T17:18:01.530">
    <ac:deMkLst xmlns:ac="http://schemas.microsoft.com/office/drawing/2013/main/command">
      <pc:docMk xmlns:pc="http://schemas.microsoft.com/office/powerpoint/2013/main/command"/>
      <pc:sldMk xmlns:pc="http://schemas.microsoft.com/office/powerpoint/2013/main/command" cId="3984559478" sldId="305"/>
      <ac:picMk id="11" creationId="{AE8732D5-CCF7-B464-0B0F-57069EE12C0F}"/>
    </ac:deMkLst>
    <p188:txBody>
      <a:bodyPr/>
      <a:lstStyle/>
      <a:p>
        <a:r>
          <a:rPr lang="en-US"/>
          <a:t>Hyperlink embedded in logo</a:t>
        </a:r>
      </a:p>
    </p188:txBody>
  </p188:cm>
</p188:cmLst>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8B389E-0078-EF4D-BF4D-6762D52F7E2B}" type="doc">
      <dgm:prSet loTypeId="urn:microsoft.com/office/officeart/2005/8/layout/chevron2" loCatId="" qsTypeId="urn:microsoft.com/office/officeart/2005/8/quickstyle/simple1" qsCatId="simple" csTypeId="urn:microsoft.com/office/officeart/2005/8/colors/accent2_3" csCatId="accent2" phldr="1"/>
      <dgm:spPr/>
    </dgm:pt>
    <dgm:pt modelId="{0DB306D6-A9FE-A04D-B1FD-36DE7FC78225}">
      <dgm:prSet phldrT="[Text]"/>
      <dgm:spPr>
        <a:solidFill>
          <a:srgbClr val="2E4050"/>
        </a:solidFill>
        <a:ln>
          <a:solidFill>
            <a:srgbClr val="212121"/>
          </a:solidFill>
        </a:ln>
      </dgm:spPr>
      <dgm:t>
        <a:bodyPr anchor="b"/>
        <a:lstStyle/>
        <a:p>
          <a:r>
            <a:rPr lang="en-US"/>
            <a:t>Rule-Based Matching</a:t>
          </a:r>
        </a:p>
      </dgm:t>
    </dgm:pt>
    <dgm:pt modelId="{9D198213-5690-6E46-9DA1-251B22BB3B47}" type="parTrans" cxnId="{499DADD5-8044-7B49-9A74-26CBB1F967F6}">
      <dgm:prSet/>
      <dgm:spPr/>
      <dgm:t>
        <a:bodyPr/>
        <a:lstStyle/>
        <a:p>
          <a:endParaRPr lang="en-US"/>
        </a:p>
      </dgm:t>
    </dgm:pt>
    <dgm:pt modelId="{19DDE800-8D63-E849-B377-163DDC104323}" type="sibTrans" cxnId="{499DADD5-8044-7B49-9A74-26CBB1F967F6}">
      <dgm:prSet/>
      <dgm:spPr/>
      <dgm:t>
        <a:bodyPr/>
        <a:lstStyle/>
        <a:p>
          <a:endParaRPr lang="en-US"/>
        </a:p>
      </dgm:t>
    </dgm:pt>
    <dgm:pt modelId="{4D0917EA-4E82-F240-B054-55FA6F1C20A8}">
      <dgm:prSet phldrT="[Text]"/>
      <dgm:spPr>
        <a:solidFill>
          <a:srgbClr val="6D7B91"/>
        </a:solidFill>
        <a:ln>
          <a:solidFill>
            <a:srgbClr val="2E4050"/>
          </a:solidFill>
        </a:ln>
      </dgm:spPr>
      <dgm:t>
        <a:bodyPr anchor="b"/>
        <a:lstStyle/>
        <a:p>
          <a:r>
            <a:rPr lang="en-US"/>
            <a:t>Statistical Model</a:t>
          </a:r>
        </a:p>
      </dgm:t>
    </dgm:pt>
    <dgm:pt modelId="{8E6D387F-7B03-B442-A4CC-93321EB7FC52}" type="parTrans" cxnId="{86DC7306-9F34-1440-BDC1-9D8BC906CDC6}">
      <dgm:prSet/>
      <dgm:spPr/>
      <dgm:t>
        <a:bodyPr/>
        <a:lstStyle/>
        <a:p>
          <a:endParaRPr lang="en-US"/>
        </a:p>
      </dgm:t>
    </dgm:pt>
    <dgm:pt modelId="{74B94338-EC3B-AE47-85C3-9FB18EBF6059}" type="sibTrans" cxnId="{86DC7306-9F34-1440-BDC1-9D8BC906CDC6}">
      <dgm:prSet/>
      <dgm:spPr/>
      <dgm:t>
        <a:bodyPr/>
        <a:lstStyle/>
        <a:p>
          <a:endParaRPr lang="en-US"/>
        </a:p>
      </dgm:t>
    </dgm:pt>
    <dgm:pt modelId="{2A2EE4EA-E9A9-214E-ABE6-856370DFED7B}">
      <dgm:prSet phldrT="[Text]"/>
      <dgm:spPr>
        <a:solidFill>
          <a:srgbClr val="8699B8"/>
        </a:solidFill>
        <a:ln>
          <a:solidFill>
            <a:srgbClr val="747E95"/>
          </a:solidFill>
        </a:ln>
      </dgm:spPr>
      <dgm:t>
        <a:bodyPr anchor="b"/>
        <a:lstStyle/>
        <a:p>
          <a:r>
            <a:rPr lang="en-US"/>
            <a:t>Process Parameters</a:t>
          </a:r>
        </a:p>
      </dgm:t>
    </dgm:pt>
    <dgm:pt modelId="{21D4AE71-0330-AB4D-9164-8B3AE8052B11}" type="parTrans" cxnId="{430AA903-0356-3242-9411-0BF856382BB6}">
      <dgm:prSet/>
      <dgm:spPr/>
      <dgm:t>
        <a:bodyPr/>
        <a:lstStyle/>
        <a:p>
          <a:endParaRPr lang="en-US"/>
        </a:p>
      </dgm:t>
    </dgm:pt>
    <dgm:pt modelId="{D4CBD35D-D30F-3B49-882E-852BF0F6447F}" type="sibTrans" cxnId="{430AA903-0356-3242-9411-0BF856382BB6}">
      <dgm:prSet/>
      <dgm:spPr/>
      <dgm:t>
        <a:bodyPr/>
        <a:lstStyle/>
        <a:p>
          <a:endParaRPr lang="en-US"/>
        </a:p>
      </dgm:t>
    </dgm:pt>
    <dgm:pt modelId="{7CED556B-7D19-1A4D-8FF4-5D1938FF573C}">
      <dgm:prSet phldrT="[Text]"/>
      <dgm:spPr>
        <a:ln>
          <a:solidFill>
            <a:srgbClr val="212121"/>
          </a:solidFill>
        </a:ln>
      </dgm:spPr>
      <dgm:t>
        <a:bodyPr/>
        <a:lstStyle/>
        <a:p>
          <a:r>
            <a:rPr lang="en-US"/>
            <a:t>Worked well with training data.</a:t>
          </a:r>
        </a:p>
      </dgm:t>
    </dgm:pt>
    <dgm:pt modelId="{04CDEE92-99CC-5C4B-9AE4-2A4CF341C3F2}" type="parTrans" cxnId="{607C31C2-6C4A-4D4B-A290-6525CA976271}">
      <dgm:prSet/>
      <dgm:spPr/>
      <dgm:t>
        <a:bodyPr/>
        <a:lstStyle/>
        <a:p>
          <a:endParaRPr lang="en-US"/>
        </a:p>
      </dgm:t>
    </dgm:pt>
    <dgm:pt modelId="{AEFE8E43-C8D0-0C42-88CC-E936E3D73825}" type="sibTrans" cxnId="{607C31C2-6C4A-4D4B-A290-6525CA976271}">
      <dgm:prSet/>
      <dgm:spPr/>
      <dgm:t>
        <a:bodyPr/>
        <a:lstStyle/>
        <a:p>
          <a:endParaRPr lang="en-US"/>
        </a:p>
      </dgm:t>
    </dgm:pt>
    <dgm:pt modelId="{8C66BA4C-68F2-5644-BBD7-8678CF7EC85A}">
      <dgm:prSet phldrT="[Text]"/>
      <dgm:spPr>
        <a:ln>
          <a:solidFill>
            <a:srgbClr val="212121"/>
          </a:solidFill>
        </a:ln>
      </dgm:spPr>
      <dgm:t>
        <a:bodyPr/>
        <a:lstStyle/>
        <a:p>
          <a:r>
            <a:rPr lang="en-US"/>
            <a:t>Did not work well with full dataset.</a:t>
          </a:r>
        </a:p>
      </dgm:t>
    </dgm:pt>
    <dgm:pt modelId="{C1F854F0-C6C1-7D4B-B3F1-C20B4E285307}" type="parTrans" cxnId="{01205A71-F82B-D14D-9D02-C75E77DB1702}">
      <dgm:prSet/>
      <dgm:spPr/>
      <dgm:t>
        <a:bodyPr/>
        <a:lstStyle/>
        <a:p>
          <a:endParaRPr lang="en-US"/>
        </a:p>
      </dgm:t>
    </dgm:pt>
    <dgm:pt modelId="{84F24581-A2F3-BF44-8C22-F5766575E366}" type="sibTrans" cxnId="{01205A71-F82B-D14D-9D02-C75E77DB1702}">
      <dgm:prSet/>
      <dgm:spPr/>
      <dgm:t>
        <a:bodyPr/>
        <a:lstStyle/>
        <a:p>
          <a:endParaRPr lang="en-US"/>
        </a:p>
      </dgm:t>
    </dgm:pt>
    <dgm:pt modelId="{91F247C4-EFBE-6D4E-85BD-86671EF089B0}">
      <dgm:prSet phldrT="[Text]"/>
      <dgm:spPr>
        <a:ln>
          <a:solidFill>
            <a:srgbClr val="2E4050"/>
          </a:solidFill>
        </a:ln>
      </dgm:spPr>
      <dgm:t>
        <a:bodyPr/>
        <a:lstStyle/>
        <a:p>
          <a:r>
            <a:rPr lang="en-US"/>
            <a:t>Use </a:t>
          </a:r>
          <a:r>
            <a:rPr lang="en-US" err="1"/>
            <a:t>spaCy</a:t>
          </a:r>
          <a:r>
            <a:rPr lang="en-US"/>
            <a:t> to generate its own rules based on our self-labelled data.</a:t>
          </a:r>
        </a:p>
      </dgm:t>
    </dgm:pt>
    <dgm:pt modelId="{05355AE6-D984-314A-98C4-F48F64C44F4D}" type="parTrans" cxnId="{608AACBA-D8E5-0A4D-B933-D57128977B5C}">
      <dgm:prSet/>
      <dgm:spPr/>
      <dgm:t>
        <a:bodyPr/>
        <a:lstStyle/>
        <a:p>
          <a:endParaRPr lang="en-US"/>
        </a:p>
      </dgm:t>
    </dgm:pt>
    <dgm:pt modelId="{B4630EAE-82AB-B840-BDD7-866DE9C20B90}" type="sibTrans" cxnId="{608AACBA-D8E5-0A4D-B933-D57128977B5C}">
      <dgm:prSet/>
      <dgm:spPr/>
      <dgm:t>
        <a:bodyPr/>
        <a:lstStyle/>
        <a:p>
          <a:endParaRPr lang="en-US"/>
        </a:p>
      </dgm:t>
    </dgm:pt>
    <dgm:pt modelId="{8ADAD060-52B4-4548-9553-4EB66EDF6447}">
      <dgm:prSet phldrT="[Text]"/>
      <dgm:spPr>
        <a:ln>
          <a:solidFill>
            <a:srgbClr val="747E95"/>
          </a:solidFill>
        </a:ln>
      </dgm:spPr>
      <dgm:t>
        <a:bodyPr/>
        <a:lstStyle/>
        <a:p>
          <a:r>
            <a:rPr lang="en-US"/>
            <a:t>Use modelled Span Categorizer to label each string.</a:t>
          </a:r>
        </a:p>
      </dgm:t>
    </dgm:pt>
    <dgm:pt modelId="{8ADAA7FF-919B-644B-9F0A-D7BCADCEE222}" type="parTrans" cxnId="{3D5AC0F6-E393-DB48-922B-99D10A8CCBF4}">
      <dgm:prSet/>
      <dgm:spPr/>
      <dgm:t>
        <a:bodyPr/>
        <a:lstStyle/>
        <a:p>
          <a:endParaRPr lang="en-US"/>
        </a:p>
      </dgm:t>
    </dgm:pt>
    <dgm:pt modelId="{EFAC8FD1-0162-7A42-9E5A-E8CB535A43B1}" type="sibTrans" cxnId="{3D5AC0F6-E393-DB48-922B-99D10A8CCBF4}">
      <dgm:prSet/>
      <dgm:spPr/>
      <dgm:t>
        <a:bodyPr/>
        <a:lstStyle/>
        <a:p>
          <a:endParaRPr lang="en-US"/>
        </a:p>
      </dgm:t>
    </dgm:pt>
    <dgm:pt modelId="{509E1C5D-221E-BE4E-B4DF-1BE8206CC007}">
      <dgm:prSet phldrT="[Text]"/>
      <dgm:spPr>
        <a:solidFill>
          <a:srgbClr val="A0B8DD"/>
        </a:solidFill>
        <a:ln>
          <a:solidFill>
            <a:srgbClr val="7C8DA8"/>
          </a:solidFill>
        </a:ln>
      </dgm:spPr>
      <dgm:t>
        <a:bodyPr anchor="b"/>
        <a:lstStyle/>
        <a:p>
          <a:r>
            <a:rPr lang="en-US"/>
            <a:t>Conduct Analysis</a:t>
          </a:r>
        </a:p>
      </dgm:t>
    </dgm:pt>
    <dgm:pt modelId="{4C0F4000-DC74-B24E-A609-07656407CDA2}" type="parTrans" cxnId="{5C095AD5-6653-6B47-BA69-B75002688C1B}">
      <dgm:prSet/>
      <dgm:spPr/>
      <dgm:t>
        <a:bodyPr/>
        <a:lstStyle/>
        <a:p>
          <a:endParaRPr lang="en-US"/>
        </a:p>
      </dgm:t>
    </dgm:pt>
    <dgm:pt modelId="{6CC03E11-8951-354A-800C-30E1EABB266D}" type="sibTrans" cxnId="{5C095AD5-6653-6B47-BA69-B75002688C1B}">
      <dgm:prSet/>
      <dgm:spPr/>
      <dgm:t>
        <a:bodyPr/>
        <a:lstStyle/>
        <a:p>
          <a:endParaRPr lang="en-US"/>
        </a:p>
      </dgm:t>
    </dgm:pt>
    <dgm:pt modelId="{194ECA79-4DF6-AF44-A972-4E7F08497B0F}">
      <dgm:prSet phldrT="[Text]"/>
      <dgm:spPr>
        <a:ln>
          <a:solidFill>
            <a:srgbClr val="7C8DA8"/>
          </a:solidFill>
        </a:ln>
      </dgm:spPr>
      <dgm:t>
        <a:bodyPr/>
        <a:lstStyle/>
        <a:p>
          <a:r>
            <a:rPr lang="en-US"/>
            <a:t>Find trends in piracy incidents</a:t>
          </a:r>
        </a:p>
      </dgm:t>
    </dgm:pt>
    <dgm:pt modelId="{62F24A4A-3FAC-A446-818C-08535E6844E3}" type="parTrans" cxnId="{22F7FFE0-7096-5D48-B09A-7531D34B509C}">
      <dgm:prSet/>
      <dgm:spPr/>
      <dgm:t>
        <a:bodyPr/>
        <a:lstStyle/>
        <a:p>
          <a:endParaRPr lang="en-US"/>
        </a:p>
      </dgm:t>
    </dgm:pt>
    <dgm:pt modelId="{5EAC935F-4DE4-764F-A36F-E038D533947A}" type="sibTrans" cxnId="{22F7FFE0-7096-5D48-B09A-7531D34B509C}">
      <dgm:prSet/>
      <dgm:spPr/>
      <dgm:t>
        <a:bodyPr/>
        <a:lstStyle/>
        <a:p>
          <a:endParaRPr lang="en-US"/>
        </a:p>
      </dgm:t>
    </dgm:pt>
    <dgm:pt modelId="{A0B8842E-B865-7942-AA8B-0369C2A78150}" type="pres">
      <dgm:prSet presAssocID="{1F8B389E-0078-EF4D-BF4D-6762D52F7E2B}" presName="linearFlow" presStyleCnt="0">
        <dgm:presLayoutVars>
          <dgm:dir/>
          <dgm:animLvl val="lvl"/>
          <dgm:resizeHandles val="exact"/>
        </dgm:presLayoutVars>
      </dgm:prSet>
      <dgm:spPr/>
    </dgm:pt>
    <dgm:pt modelId="{826E5F65-7D28-2B43-B1B7-C20516161D96}" type="pres">
      <dgm:prSet presAssocID="{0DB306D6-A9FE-A04D-B1FD-36DE7FC78225}" presName="composite" presStyleCnt="0"/>
      <dgm:spPr/>
    </dgm:pt>
    <dgm:pt modelId="{5A47130F-6E39-9D43-99BD-74A35F0DD90D}" type="pres">
      <dgm:prSet presAssocID="{0DB306D6-A9FE-A04D-B1FD-36DE7FC78225}" presName="parentText" presStyleLbl="alignNode1" presStyleIdx="0" presStyleCnt="4">
        <dgm:presLayoutVars>
          <dgm:chMax val="1"/>
          <dgm:bulletEnabled val="1"/>
        </dgm:presLayoutVars>
      </dgm:prSet>
      <dgm:spPr/>
    </dgm:pt>
    <dgm:pt modelId="{7A5B8A8B-0571-D348-A15E-781F322DEA2E}" type="pres">
      <dgm:prSet presAssocID="{0DB306D6-A9FE-A04D-B1FD-36DE7FC78225}" presName="descendantText" presStyleLbl="alignAcc1" presStyleIdx="0" presStyleCnt="4">
        <dgm:presLayoutVars>
          <dgm:bulletEnabled val="1"/>
        </dgm:presLayoutVars>
      </dgm:prSet>
      <dgm:spPr/>
    </dgm:pt>
    <dgm:pt modelId="{3E3EEBC7-3010-5A4E-B1AD-7B762A5B3A04}" type="pres">
      <dgm:prSet presAssocID="{19DDE800-8D63-E849-B377-163DDC104323}" presName="sp" presStyleCnt="0"/>
      <dgm:spPr/>
    </dgm:pt>
    <dgm:pt modelId="{B6A8DF2A-429F-2742-8587-A55C4E40DBB5}" type="pres">
      <dgm:prSet presAssocID="{4D0917EA-4E82-F240-B054-55FA6F1C20A8}" presName="composite" presStyleCnt="0"/>
      <dgm:spPr/>
    </dgm:pt>
    <dgm:pt modelId="{FF2713CD-D442-C54A-B9F1-C5CED6DCA946}" type="pres">
      <dgm:prSet presAssocID="{4D0917EA-4E82-F240-B054-55FA6F1C20A8}" presName="parentText" presStyleLbl="alignNode1" presStyleIdx="1" presStyleCnt="4">
        <dgm:presLayoutVars>
          <dgm:chMax val="1"/>
          <dgm:bulletEnabled val="1"/>
        </dgm:presLayoutVars>
      </dgm:prSet>
      <dgm:spPr/>
    </dgm:pt>
    <dgm:pt modelId="{D9FFCCB8-1EA2-6E45-90C8-528701933B24}" type="pres">
      <dgm:prSet presAssocID="{4D0917EA-4E82-F240-B054-55FA6F1C20A8}" presName="descendantText" presStyleLbl="alignAcc1" presStyleIdx="1" presStyleCnt="4">
        <dgm:presLayoutVars>
          <dgm:bulletEnabled val="1"/>
        </dgm:presLayoutVars>
      </dgm:prSet>
      <dgm:spPr/>
    </dgm:pt>
    <dgm:pt modelId="{CE00A11C-1224-B74A-AC81-DBF4BAC743BF}" type="pres">
      <dgm:prSet presAssocID="{74B94338-EC3B-AE47-85C3-9FB18EBF6059}" presName="sp" presStyleCnt="0"/>
      <dgm:spPr/>
    </dgm:pt>
    <dgm:pt modelId="{D587DFD2-6F99-1D4D-9B8E-5EA66D3E8D0E}" type="pres">
      <dgm:prSet presAssocID="{2A2EE4EA-E9A9-214E-ABE6-856370DFED7B}" presName="composite" presStyleCnt="0"/>
      <dgm:spPr/>
    </dgm:pt>
    <dgm:pt modelId="{4F86D7D7-4464-1E4C-BFC1-C9C5C289957B}" type="pres">
      <dgm:prSet presAssocID="{2A2EE4EA-E9A9-214E-ABE6-856370DFED7B}" presName="parentText" presStyleLbl="alignNode1" presStyleIdx="2" presStyleCnt="4">
        <dgm:presLayoutVars>
          <dgm:chMax val="1"/>
          <dgm:bulletEnabled val="1"/>
        </dgm:presLayoutVars>
      </dgm:prSet>
      <dgm:spPr/>
    </dgm:pt>
    <dgm:pt modelId="{D8C60E36-9896-C647-A95D-990BDC996A0A}" type="pres">
      <dgm:prSet presAssocID="{2A2EE4EA-E9A9-214E-ABE6-856370DFED7B}" presName="descendantText" presStyleLbl="alignAcc1" presStyleIdx="2" presStyleCnt="4">
        <dgm:presLayoutVars>
          <dgm:bulletEnabled val="1"/>
        </dgm:presLayoutVars>
      </dgm:prSet>
      <dgm:spPr/>
    </dgm:pt>
    <dgm:pt modelId="{B4CF0CFE-8E8F-5E46-9285-45793CDED75D}" type="pres">
      <dgm:prSet presAssocID="{D4CBD35D-D30F-3B49-882E-852BF0F6447F}" presName="sp" presStyleCnt="0"/>
      <dgm:spPr/>
    </dgm:pt>
    <dgm:pt modelId="{5A4EAC2B-4390-D843-902E-C6DA53CBC1F1}" type="pres">
      <dgm:prSet presAssocID="{509E1C5D-221E-BE4E-B4DF-1BE8206CC007}" presName="composite" presStyleCnt="0"/>
      <dgm:spPr/>
    </dgm:pt>
    <dgm:pt modelId="{5AE90BBA-565D-A344-B12D-2B1CDD07FBC1}" type="pres">
      <dgm:prSet presAssocID="{509E1C5D-221E-BE4E-B4DF-1BE8206CC007}" presName="parentText" presStyleLbl="alignNode1" presStyleIdx="3" presStyleCnt="4">
        <dgm:presLayoutVars>
          <dgm:chMax val="1"/>
          <dgm:bulletEnabled val="1"/>
        </dgm:presLayoutVars>
      </dgm:prSet>
      <dgm:spPr/>
    </dgm:pt>
    <dgm:pt modelId="{5A25FEC4-45E9-D14E-BB03-E0405AE01F60}" type="pres">
      <dgm:prSet presAssocID="{509E1C5D-221E-BE4E-B4DF-1BE8206CC007}" presName="descendantText" presStyleLbl="alignAcc1" presStyleIdx="3" presStyleCnt="4">
        <dgm:presLayoutVars>
          <dgm:bulletEnabled val="1"/>
        </dgm:presLayoutVars>
      </dgm:prSet>
      <dgm:spPr/>
    </dgm:pt>
  </dgm:ptLst>
  <dgm:cxnLst>
    <dgm:cxn modelId="{430AA903-0356-3242-9411-0BF856382BB6}" srcId="{1F8B389E-0078-EF4D-BF4D-6762D52F7E2B}" destId="{2A2EE4EA-E9A9-214E-ABE6-856370DFED7B}" srcOrd="2" destOrd="0" parTransId="{21D4AE71-0330-AB4D-9164-8B3AE8052B11}" sibTransId="{D4CBD35D-D30F-3B49-882E-852BF0F6447F}"/>
    <dgm:cxn modelId="{86DC7306-9F34-1440-BDC1-9D8BC906CDC6}" srcId="{1F8B389E-0078-EF4D-BF4D-6762D52F7E2B}" destId="{4D0917EA-4E82-F240-B054-55FA6F1C20A8}" srcOrd="1" destOrd="0" parTransId="{8E6D387F-7B03-B442-A4CC-93321EB7FC52}" sibTransId="{74B94338-EC3B-AE47-85C3-9FB18EBF6059}"/>
    <dgm:cxn modelId="{60AC701D-90BB-2B4C-9F58-6DCCD2FBDFEB}" type="presOf" srcId="{91F247C4-EFBE-6D4E-85BD-86671EF089B0}" destId="{D9FFCCB8-1EA2-6E45-90C8-528701933B24}" srcOrd="0" destOrd="0" presId="urn:microsoft.com/office/officeart/2005/8/layout/chevron2"/>
    <dgm:cxn modelId="{B1D38A1D-2669-B24A-81AB-CB999950C6F1}" type="presOf" srcId="{509E1C5D-221E-BE4E-B4DF-1BE8206CC007}" destId="{5AE90BBA-565D-A344-B12D-2B1CDD07FBC1}" srcOrd="0" destOrd="0" presId="urn:microsoft.com/office/officeart/2005/8/layout/chevron2"/>
    <dgm:cxn modelId="{9A830348-2B0B-7D46-B1A1-9C8350D5AB9F}" type="presOf" srcId="{7CED556B-7D19-1A4D-8FF4-5D1938FF573C}" destId="{7A5B8A8B-0571-D348-A15E-781F322DEA2E}" srcOrd="0" destOrd="0" presId="urn:microsoft.com/office/officeart/2005/8/layout/chevron2"/>
    <dgm:cxn modelId="{6AF3624F-969B-584C-AD7F-7B41110BE522}" type="presOf" srcId="{2A2EE4EA-E9A9-214E-ABE6-856370DFED7B}" destId="{4F86D7D7-4464-1E4C-BFC1-C9C5C289957B}" srcOrd="0" destOrd="0" presId="urn:microsoft.com/office/officeart/2005/8/layout/chevron2"/>
    <dgm:cxn modelId="{077AF457-C27F-FC40-8347-2B85381E354F}" type="presOf" srcId="{1F8B389E-0078-EF4D-BF4D-6762D52F7E2B}" destId="{A0B8842E-B865-7942-AA8B-0369C2A78150}" srcOrd="0" destOrd="0" presId="urn:microsoft.com/office/officeart/2005/8/layout/chevron2"/>
    <dgm:cxn modelId="{01205A71-F82B-D14D-9D02-C75E77DB1702}" srcId="{0DB306D6-A9FE-A04D-B1FD-36DE7FC78225}" destId="{8C66BA4C-68F2-5644-BBD7-8678CF7EC85A}" srcOrd="1" destOrd="0" parTransId="{C1F854F0-C6C1-7D4B-B3F1-C20B4E285307}" sibTransId="{84F24581-A2F3-BF44-8C22-F5766575E366}"/>
    <dgm:cxn modelId="{A6B6CF74-A82B-7045-8345-E7FE09EF20C7}" type="presOf" srcId="{194ECA79-4DF6-AF44-A972-4E7F08497B0F}" destId="{5A25FEC4-45E9-D14E-BB03-E0405AE01F60}" srcOrd="0" destOrd="0" presId="urn:microsoft.com/office/officeart/2005/8/layout/chevron2"/>
    <dgm:cxn modelId="{B4E100A2-1E02-C446-B904-38B6CC92450E}" type="presOf" srcId="{8ADAD060-52B4-4548-9553-4EB66EDF6447}" destId="{D8C60E36-9896-C647-A95D-990BDC996A0A}" srcOrd="0" destOrd="0" presId="urn:microsoft.com/office/officeart/2005/8/layout/chevron2"/>
    <dgm:cxn modelId="{6AF2E5A4-39F0-A947-9850-4FC36CD6F3B1}" type="presOf" srcId="{0DB306D6-A9FE-A04D-B1FD-36DE7FC78225}" destId="{5A47130F-6E39-9D43-99BD-74A35F0DD90D}" srcOrd="0" destOrd="0" presId="urn:microsoft.com/office/officeart/2005/8/layout/chevron2"/>
    <dgm:cxn modelId="{608AACBA-D8E5-0A4D-B933-D57128977B5C}" srcId="{4D0917EA-4E82-F240-B054-55FA6F1C20A8}" destId="{91F247C4-EFBE-6D4E-85BD-86671EF089B0}" srcOrd="0" destOrd="0" parTransId="{05355AE6-D984-314A-98C4-F48F64C44F4D}" sibTransId="{B4630EAE-82AB-B840-BDD7-866DE9C20B90}"/>
    <dgm:cxn modelId="{607C31C2-6C4A-4D4B-A290-6525CA976271}" srcId="{0DB306D6-A9FE-A04D-B1FD-36DE7FC78225}" destId="{7CED556B-7D19-1A4D-8FF4-5D1938FF573C}" srcOrd="0" destOrd="0" parTransId="{04CDEE92-99CC-5C4B-9AE4-2A4CF341C3F2}" sibTransId="{AEFE8E43-C8D0-0C42-88CC-E936E3D73825}"/>
    <dgm:cxn modelId="{5C095AD5-6653-6B47-BA69-B75002688C1B}" srcId="{1F8B389E-0078-EF4D-BF4D-6762D52F7E2B}" destId="{509E1C5D-221E-BE4E-B4DF-1BE8206CC007}" srcOrd="3" destOrd="0" parTransId="{4C0F4000-DC74-B24E-A609-07656407CDA2}" sibTransId="{6CC03E11-8951-354A-800C-30E1EABB266D}"/>
    <dgm:cxn modelId="{499DADD5-8044-7B49-9A74-26CBB1F967F6}" srcId="{1F8B389E-0078-EF4D-BF4D-6762D52F7E2B}" destId="{0DB306D6-A9FE-A04D-B1FD-36DE7FC78225}" srcOrd="0" destOrd="0" parTransId="{9D198213-5690-6E46-9DA1-251B22BB3B47}" sibTransId="{19DDE800-8D63-E849-B377-163DDC104323}"/>
    <dgm:cxn modelId="{22F7FFE0-7096-5D48-B09A-7531D34B509C}" srcId="{509E1C5D-221E-BE4E-B4DF-1BE8206CC007}" destId="{194ECA79-4DF6-AF44-A972-4E7F08497B0F}" srcOrd="0" destOrd="0" parTransId="{62F24A4A-3FAC-A446-818C-08535E6844E3}" sibTransId="{5EAC935F-4DE4-764F-A36F-E038D533947A}"/>
    <dgm:cxn modelId="{51F73CE7-9B6F-BF42-8F5D-3DE1125327A1}" type="presOf" srcId="{4D0917EA-4E82-F240-B054-55FA6F1C20A8}" destId="{FF2713CD-D442-C54A-B9F1-C5CED6DCA946}" srcOrd="0" destOrd="0" presId="urn:microsoft.com/office/officeart/2005/8/layout/chevron2"/>
    <dgm:cxn modelId="{3D5AC0F6-E393-DB48-922B-99D10A8CCBF4}" srcId="{2A2EE4EA-E9A9-214E-ABE6-856370DFED7B}" destId="{8ADAD060-52B4-4548-9553-4EB66EDF6447}" srcOrd="0" destOrd="0" parTransId="{8ADAA7FF-919B-644B-9F0A-D7BCADCEE222}" sibTransId="{EFAC8FD1-0162-7A42-9E5A-E8CB535A43B1}"/>
    <dgm:cxn modelId="{789817F8-5209-6549-BAB9-581789886A9D}" type="presOf" srcId="{8C66BA4C-68F2-5644-BBD7-8678CF7EC85A}" destId="{7A5B8A8B-0571-D348-A15E-781F322DEA2E}" srcOrd="0" destOrd="1" presId="urn:microsoft.com/office/officeart/2005/8/layout/chevron2"/>
    <dgm:cxn modelId="{C6924E16-7EA0-5943-B0E5-8CD846F59C4C}" type="presParOf" srcId="{A0B8842E-B865-7942-AA8B-0369C2A78150}" destId="{826E5F65-7D28-2B43-B1B7-C20516161D96}" srcOrd="0" destOrd="0" presId="urn:microsoft.com/office/officeart/2005/8/layout/chevron2"/>
    <dgm:cxn modelId="{500FEE68-6675-AD45-A5D5-7A046D6E607D}" type="presParOf" srcId="{826E5F65-7D28-2B43-B1B7-C20516161D96}" destId="{5A47130F-6E39-9D43-99BD-74A35F0DD90D}" srcOrd="0" destOrd="0" presId="urn:microsoft.com/office/officeart/2005/8/layout/chevron2"/>
    <dgm:cxn modelId="{E1042E75-0E07-6B4B-A160-B44FDA0ADA4D}" type="presParOf" srcId="{826E5F65-7D28-2B43-B1B7-C20516161D96}" destId="{7A5B8A8B-0571-D348-A15E-781F322DEA2E}" srcOrd="1" destOrd="0" presId="urn:microsoft.com/office/officeart/2005/8/layout/chevron2"/>
    <dgm:cxn modelId="{B1646DF7-E638-894A-8D60-F8D3FE229EFE}" type="presParOf" srcId="{A0B8842E-B865-7942-AA8B-0369C2A78150}" destId="{3E3EEBC7-3010-5A4E-B1AD-7B762A5B3A04}" srcOrd="1" destOrd="0" presId="urn:microsoft.com/office/officeart/2005/8/layout/chevron2"/>
    <dgm:cxn modelId="{91229854-83DA-4A4D-BCEA-018A91DCA721}" type="presParOf" srcId="{A0B8842E-B865-7942-AA8B-0369C2A78150}" destId="{B6A8DF2A-429F-2742-8587-A55C4E40DBB5}" srcOrd="2" destOrd="0" presId="urn:microsoft.com/office/officeart/2005/8/layout/chevron2"/>
    <dgm:cxn modelId="{282E707F-6CA8-9147-A78D-9A708F926A00}" type="presParOf" srcId="{B6A8DF2A-429F-2742-8587-A55C4E40DBB5}" destId="{FF2713CD-D442-C54A-B9F1-C5CED6DCA946}" srcOrd="0" destOrd="0" presId="urn:microsoft.com/office/officeart/2005/8/layout/chevron2"/>
    <dgm:cxn modelId="{EA9E1BED-B687-2340-A689-483AA246EC53}" type="presParOf" srcId="{B6A8DF2A-429F-2742-8587-A55C4E40DBB5}" destId="{D9FFCCB8-1EA2-6E45-90C8-528701933B24}" srcOrd="1" destOrd="0" presId="urn:microsoft.com/office/officeart/2005/8/layout/chevron2"/>
    <dgm:cxn modelId="{DDE50255-14E2-CC4D-9A0D-E6E68B3C33B8}" type="presParOf" srcId="{A0B8842E-B865-7942-AA8B-0369C2A78150}" destId="{CE00A11C-1224-B74A-AC81-DBF4BAC743BF}" srcOrd="3" destOrd="0" presId="urn:microsoft.com/office/officeart/2005/8/layout/chevron2"/>
    <dgm:cxn modelId="{1A22DB31-43F8-ED43-907A-2C912CB7CEF4}" type="presParOf" srcId="{A0B8842E-B865-7942-AA8B-0369C2A78150}" destId="{D587DFD2-6F99-1D4D-9B8E-5EA66D3E8D0E}" srcOrd="4" destOrd="0" presId="urn:microsoft.com/office/officeart/2005/8/layout/chevron2"/>
    <dgm:cxn modelId="{049AFA3E-1C6B-144A-B4F0-CAFBF3E8DA55}" type="presParOf" srcId="{D587DFD2-6F99-1D4D-9B8E-5EA66D3E8D0E}" destId="{4F86D7D7-4464-1E4C-BFC1-C9C5C289957B}" srcOrd="0" destOrd="0" presId="urn:microsoft.com/office/officeart/2005/8/layout/chevron2"/>
    <dgm:cxn modelId="{1064BCEA-D3B4-6742-BD63-891F863FEE38}" type="presParOf" srcId="{D587DFD2-6F99-1D4D-9B8E-5EA66D3E8D0E}" destId="{D8C60E36-9896-C647-A95D-990BDC996A0A}" srcOrd="1" destOrd="0" presId="urn:microsoft.com/office/officeart/2005/8/layout/chevron2"/>
    <dgm:cxn modelId="{25D099A2-6355-B240-81E0-0A5EFF026AAC}" type="presParOf" srcId="{A0B8842E-B865-7942-AA8B-0369C2A78150}" destId="{B4CF0CFE-8E8F-5E46-9285-45793CDED75D}" srcOrd="5" destOrd="0" presId="urn:microsoft.com/office/officeart/2005/8/layout/chevron2"/>
    <dgm:cxn modelId="{29133AD0-9F3C-F041-8C5D-5765EB80C8B1}" type="presParOf" srcId="{A0B8842E-B865-7942-AA8B-0369C2A78150}" destId="{5A4EAC2B-4390-D843-902E-C6DA53CBC1F1}" srcOrd="6" destOrd="0" presId="urn:microsoft.com/office/officeart/2005/8/layout/chevron2"/>
    <dgm:cxn modelId="{881871FE-BFAF-9B42-A82E-1B6A8E9BDEB4}" type="presParOf" srcId="{5A4EAC2B-4390-D843-902E-C6DA53CBC1F1}" destId="{5AE90BBA-565D-A344-B12D-2B1CDD07FBC1}" srcOrd="0" destOrd="0" presId="urn:microsoft.com/office/officeart/2005/8/layout/chevron2"/>
    <dgm:cxn modelId="{0A78E2DB-6683-1445-8074-07CCFDB270A0}" type="presParOf" srcId="{5A4EAC2B-4390-D843-902E-C6DA53CBC1F1}" destId="{5A25FEC4-45E9-D14E-BB03-E0405AE01F6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7130F-6E39-9D43-99BD-74A35F0DD90D}">
      <dsp:nvSpPr>
        <dsp:cNvPr id="0" name=""/>
        <dsp:cNvSpPr/>
      </dsp:nvSpPr>
      <dsp:spPr>
        <a:xfrm rot="5400000">
          <a:off x="-201117" y="203009"/>
          <a:ext cx="1340782" cy="938547"/>
        </a:xfrm>
        <a:prstGeom prst="chevron">
          <a:avLst/>
        </a:prstGeom>
        <a:solidFill>
          <a:srgbClr val="2E4050"/>
        </a:solidFill>
        <a:ln w="25400" cap="flat" cmpd="sng" algn="ctr">
          <a:solidFill>
            <a:srgbClr val="21212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b" anchorCtr="0">
          <a:noAutofit/>
        </a:bodyPr>
        <a:lstStyle/>
        <a:p>
          <a:pPr marL="0" lvl="0" indent="0" algn="ctr" defTabSz="577850">
            <a:lnSpc>
              <a:spcPct val="90000"/>
            </a:lnSpc>
            <a:spcBef>
              <a:spcPct val="0"/>
            </a:spcBef>
            <a:spcAft>
              <a:spcPct val="35000"/>
            </a:spcAft>
            <a:buNone/>
          </a:pPr>
          <a:r>
            <a:rPr lang="en-US" sz="1300" kern="1200"/>
            <a:t>Rule-Based Matching</a:t>
          </a:r>
        </a:p>
      </dsp:txBody>
      <dsp:txXfrm rot="-5400000">
        <a:off x="1" y="471166"/>
        <a:ext cx="938547" cy="402235"/>
      </dsp:txXfrm>
    </dsp:sp>
    <dsp:sp modelId="{7A5B8A8B-0571-D348-A15E-781F322DEA2E}">
      <dsp:nvSpPr>
        <dsp:cNvPr id="0" name=""/>
        <dsp:cNvSpPr/>
      </dsp:nvSpPr>
      <dsp:spPr>
        <a:xfrm rot="5400000">
          <a:off x="4017454" y="-3077014"/>
          <a:ext cx="871508" cy="7029322"/>
        </a:xfrm>
        <a:prstGeom prst="round2SameRect">
          <a:avLst/>
        </a:prstGeom>
        <a:solidFill>
          <a:schemeClr val="lt1">
            <a:alpha val="90000"/>
            <a:hueOff val="0"/>
            <a:satOff val="0"/>
            <a:lumOff val="0"/>
            <a:alphaOff val="0"/>
          </a:schemeClr>
        </a:solidFill>
        <a:ln w="25400" cap="flat" cmpd="sng" algn="ctr">
          <a:solidFill>
            <a:srgbClr val="212121"/>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a:t>Worked well with training data.</a:t>
          </a:r>
        </a:p>
        <a:p>
          <a:pPr marL="228600" lvl="1" indent="-228600" algn="l" defTabSz="1155700">
            <a:lnSpc>
              <a:spcPct val="90000"/>
            </a:lnSpc>
            <a:spcBef>
              <a:spcPct val="0"/>
            </a:spcBef>
            <a:spcAft>
              <a:spcPct val="15000"/>
            </a:spcAft>
            <a:buChar char="•"/>
          </a:pPr>
          <a:r>
            <a:rPr lang="en-US" sz="2600" kern="1200"/>
            <a:t>Did not work well with full dataset.</a:t>
          </a:r>
        </a:p>
      </dsp:txBody>
      <dsp:txXfrm rot="-5400000">
        <a:off x="938547" y="44437"/>
        <a:ext cx="6986778" cy="786420"/>
      </dsp:txXfrm>
    </dsp:sp>
    <dsp:sp modelId="{FF2713CD-D442-C54A-B9F1-C5CED6DCA946}">
      <dsp:nvSpPr>
        <dsp:cNvPr id="0" name=""/>
        <dsp:cNvSpPr/>
      </dsp:nvSpPr>
      <dsp:spPr>
        <a:xfrm rot="5400000">
          <a:off x="-201117" y="1398101"/>
          <a:ext cx="1340782" cy="938547"/>
        </a:xfrm>
        <a:prstGeom prst="chevron">
          <a:avLst/>
        </a:prstGeom>
        <a:solidFill>
          <a:srgbClr val="6D7B91"/>
        </a:solidFill>
        <a:ln w="25400" cap="flat" cmpd="sng" algn="ctr">
          <a:solidFill>
            <a:srgbClr val="2E4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b" anchorCtr="0">
          <a:noAutofit/>
        </a:bodyPr>
        <a:lstStyle/>
        <a:p>
          <a:pPr marL="0" lvl="0" indent="0" algn="ctr" defTabSz="577850">
            <a:lnSpc>
              <a:spcPct val="90000"/>
            </a:lnSpc>
            <a:spcBef>
              <a:spcPct val="0"/>
            </a:spcBef>
            <a:spcAft>
              <a:spcPct val="35000"/>
            </a:spcAft>
            <a:buNone/>
          </a:pPr>
          <a:r>
            <a:rPr lang="en-US" sz="1300" kern="1200"/>
            <a:t>Statistical Model</a:t>
          </a:r>
        </a:p>
      </dsp:txBody>
      <dsp:txXfrm rot="-5400000">
        <a:off x="1" y="1666258"/>
        <a:ext cx="938547" cy="402235"/>
      </dsp:txXfrm>
    </dsp:sp>
    <dsp:sp modelId="{D9FFCCB8-1EA2-6E45-90C8-528701933B24}">
      <dsp:nvSpPr>
        <dsp:cNvPr id="0" name=""/>
        <dsp:cNvSpPr/>
      </dsp:nvSpPr>
      <dsp:spPr>
        <a:xfrm rot="5400000">
          <a:off x="4017454" y="-1881922"/>
          <a:ext cx="871508" cy="7029322"/>
        </a:xfrm>
        <a:prstGeom prst="round2SameRect">
          <a:avLst/>
        </a:prstGeom>
        <a:solidFill>
          <a:schemeClr val="lt1">
            <a:alpha val="90000"/>
            <a:hueOff val="0"/>
            <a:satOff val="0"/>
            <a:lumOff val="0"/>
            <a:alphaOff val="0"/>
          </a:schemeClr>
        </a:solidFill>
        <a:ln w="25400" cap="flat" cmpd="sng" algn="ctr">
          <a:solidFill>
            <a:srgbClr val="2E4050"/>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a:t>Use </a:t>
          </a:r>
          <a:r>
            <a:rPr lang="en-US" sz="2600" kern="1200" err="1"/>
            <a:t>spaCy</a:t>
          </a:r>
          <a:r>
            <a:rPr lang="en-US" sz="2600" kern="1200"/>
            <a:t> to generate its own rules based on our self-labelled data.</a:t>
          </a:r>
        </a:p>
      </dsp:txBody>
      <dsp:txXfrm rot="-5400000">
        <a:off x="938547" y="1239529"/>
        <a:ext cx="6986778" cy="786420"/>
      </dsp:txXfrm>
    </dsp:sp>
    <dsp:sp modelId="{4F86D7D7-4464-1E4C-BFC1-C9C5C289957B}">
      <dsp:nvSpPr>
        <dsp:cNvPr id="0" name=""/>
        <dsp:cNvSpPr/>
      </dsp:nvSpPr>
      <dsp:spPr>
        <a:xfrm rot="5400000">
          <a:off x="-201117" y="2593194"/>
          <a:ext cx="1340782" cy="938547"/>
        </a:xfrm>
        <a:prstGeom prst="chevron">
          <a:avLst/>
        </a:prstGeom>
        <a:solidFill>
          <a:srgbClr val="8699B8"/>
        </a:solidFill>
        <a:ln w="25400" cap="flat" cmpd="sng" algn="ctr">
          <a:solidFill>
            <a:srgbClr val="747E9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b" anchorCtr="0">
          <a:noAutofit/>
        </a:bodyPr>
        <a:lstStyle/>
        <a:p>
          <a:pPr marL="0" lvl="0" indent="0" algn="ctr" defTabSz="577850">
            <a:lnSpc>
              <a:spcPct val="90000"/>
            </a:lnSpc>
            <a:spcBef>
              <a:spcPct val="0"/>
            </a:spcBef>
            <a:spcAft>
              <a:spcPct val="35000"/>
            </a:spcAft>
            <a:buNone/>
          </a:pPr>
          <a:r>
            <a:rPr lang="en-US" sz="1300" kern="1200"/>
            <a:t>Process Parameters</a:t>
          </a:r>
        </a:p>
      </dsp:txBody>
      <dsp:txXfrm rot="-5400000">
        <a:off x="1" y="2861351"/>
        <a:ext cx="938547" cy="402235"/>
      </dsp:txXfrm>
    </dsp:sp>
    <dsp:sp modelId="{D8C60E36-9896-C647-A95D-990BDC996A0A}">
      <dsp:nvSpPr>
        <dsp:cNvPr id="0" name=""/>
        <dsp:cNvSpPr/>
      </dsp:nvSpPr>
      <dsp:spPr>
        <a:xfrm rot="5400000">
          <a:off x="4017454" y="-686829"/>
          <a:ext cx="871508" cy="7029322"/>
        </a:xfrm>
        <a:prstGeom prst="round2SameRect">
          <a:avLst/>
        </a:prstGeom>
        <a:solidFill>
          <a:schemeClr val="lt1">
            <a:alpha val="90000"/>
            <a:hueOff val="0"/>
            <a:satOff val="0"/>
            <a:lumOff val="0"/>
            <a:alphaOff val="0"/>
          </a:schemeClr>
        </a:solidFill>
        <a:ln w="25400" cap="flat" cmpd="sng" algn="ctr">
          <a:solidFill>
            <a:srgbClr val="747E95"/>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a:t>Use modelled Span Categorizer to label each string.</a:t>
          </a:r>
        </a:p>
      </dsp:txBody>
      <dsp:txXfrm rot="-5400000">
        <a:off x="938547" y="2434622"/>
        <a:ext cx="6986778" cy="786420"/>
      </dsp:txXfrm>
    </dsp:sp>
    <dsp:sp modelId="{5AE90BBA-565D-A344-B12D-2B1CDD07FBC1}">
      <dsp:nvSpPr>
        <dsp:cNvPr id="0" name=""/>
        <dsp:cNvSpPr/>
      </dsp:nvSpPr>
      <dsp:spPr>
        <a:xfrm rot="5400000">
          <a:off x="-201117" y="3788286"/>
          <a:ext cx="1340782" cy="938547"/>
        </a:xfrm>
        <a:prstGeom prst="chevron">
          <a:avLst/>
        </a:prstGeom>
        <a:solidFill>
          <a:srgbClr val="A0B8DD"/>
        </a:solidFill>
        <a:ln w="25400" cap="flat" cmpd="sng" algn="ctr">
          <a:solidFill>
            <a:srgbClr val="7C8DA8"/>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b" anchorCtr="0">
          <a:noAutofit/>
        </a:bodyPr>
        <a:lstStyle/>
        <a:p>
          <a:pPr marL="0" lvl="0" indent="0" algn="ctr" defTabSz="577850">
            <a:lnSpc>
              <a:spcPct val="90000"/>
            </a:lnSpc>
            <a:spcBef>
              <a:spcPct val="0"/>
            </a:spcBef>
            <a:spcAft>
              <a:spcPct val="35000"/>
            </a:spcAft>
            <a:buNone/>
          </a:pPr>
          <a:r>
            <a:rPr lang="en-US" sz="1300" kern="1200"/>
            <a:t>Conduct Analysis</a:t>
          </a:r>
        </a:p>
      </dsp:txBody>
      <dsp:txXfrm rot="-5400000">
        <a:off x="1" y="4056443"/>
        <a:ext cx="938547" cy="402235"/>
      </dsp:txXfrm>
    </dsp:sp>
    <dsp:sp modelId="{5A25FEC4-45E9-D14E-BB03-E0405AE01F60}">
      <dsp:nvSpPr>
        <dsp:cNvPr id="0" name=""/>
        <dsp:cNvSpPr/>
      </dsp:nvSpPr>
      <dsp:spPr>
        <a:xfrm rot="5400000">
          <a:off x="4017454" y="508262"/>
          <a:ext cx="871508" cy="7029322"/>
        </a:xfrm>
        <a:prstGeom prst="round2SameRect">
          <a:avLst/>
        </a:prstGeom>
        <a:solidFill>
          <a:schemeClr val="lt1">
            <a:alpha val="90000"/>
            <a:hueOff val="0"/>
            <a:satOff val="0"/>
            <a:lumOff val="0"/>
            <a:alphaOff val="0"/>
          </a:schemeClr>
        </a:solidFill>
        <a:ln w="25400" cap="flat" cmpd="sng" algn="ctr">
          <a:solidFill>
            <a:srgbClr val="7C8DA8"/>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a:t>Find trends in piracy incidents</a:t>
          </a:r>
        </a:p>
      </dsp:txBody>
      <dsp:txXfrm rot="-5400000">
        <a:off x="938547" y="3629713"/>
        <a:ext cx="6986778" cy="7864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D6C253-EFF2-A076-D40D-D9407393D0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D40D20-256A-20BC-1F8A-8B9DB13BF3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71E2A0-F618-4087-8098-82DAF11F3729}" type="datetimeFigureOut">
              <a:rPr lang="en-US" smtClean="0"/>
              <a:t>3/18/24</a:t>
            </a:fld>
            <a:endParaRPr lang="en-US"/>
          </a:p>
        </p:txBody>
      </p:sp>
      <p:sp>
        <p:nvSpPr>
          <p:cNvPr id="4" name="Footer Placeholder 3">
            <a:extLst>
              <a:ext uri="{FF2B5EF4-FFF2-40B4-BE49-F238E27FC236}">
                <a16:creationId xmlns:a16="http://schemas.microsoft.com/office/drawing/2014/main" id="{BCAA302D-B679-380A-2C03-950E7340C7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6E3AD8-7ED1-08B9-AD65-2774E13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8DCF46-2BEB-4E83-BE49-B65002530D0B}" type="slidenum">
              <a:rPr lang="en-US" smtClean="0"/>
              <a:t>‹#›</a:t>
            </a:fld>
            <a:endParaRPr lang="en-US"/>
          </a:p>
        </p:txBody>
      </p:sp>
    </p:spTree>
    <p:extLst>
      <p:ext uri="{BB962C8B-B14F-4D97-AF65-F5344CB8AC3E}">
        <p14:creationId xmlns:p14="http://schemas.microsoft.com/office/powerpoint/2010/main" val="18926775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F70D3E-042B-488D-B1C7-98A2F87B8CCB}" type="datetimeFigureOut">
              <a:t>3/18/24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61409-F7E0-412C-821B-A2039684BC88}" type="slidenum">
              <a:t>‹#›</a:t>
            </a:fld>
            <a:endParaRPr lang="en-US"/>
          </a:p>
        </p:txBody>
      </p:sp>
    </p:spTree>
    <p:extLst>
      <p:ext uri="{BB962C8B-B14F-4D97-AF65-F5344CB8AC3E}">
        <p14:creationId xmlns:p14="http://schemas.microsoft.com/office/powerpoint/2010/main" val="21499460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FFFF"/>
                </a:solidFill>
              </a:rPr>
              <a:t>Understanding a Ship's Propensity</a:t>
            </a:r>
            <a:br>
              <a:rPr lang="en-US">
                <a:solidFill>
                  <a:srgbClr val="FFFFFF"/>
                </a:solidFill>
              </a:rPr>
            </a:br>
            <a:r>
              <a:rPr lang="en-US">
                <a:solidFill>
                  <a:srgbClr val="FFFFFF"/>
                </a:solidFill>
              </a:rPr>
              <a:t>to be Targeted by Piracy</a:t>
            </a:r>
            <a:endParaRPr lang="en-US"/>
          </a:p>
        </p:txBody>
      </p:sp>
      <p:sp>
        <p:nvSpPr>
          <p:cNvPr id="4" name="Slide Number Placeholder 3"/>
          <p:cNvSpPr>
            <a:spLocks noGrp="1"/>
          </p:cNvSpPr>
          <p:nvPr>
            <p:ph type="sldNum" sz="quarter" idx="5"/>
          </p:nvPr>
        </p:nvSpPr>
        <p:spPr/>
        <p:txBody>
          <a:bodyPr/>
          <a:lstStyle/>
          <a:p>
            <a:fld id="{A6261409-F7E0-412C-821B-A2039684BC88}" type="slidenum">
              <a:rPr lang="en-US" smtClean="0"/>
              <a:t>1</a:t>
            </a:fld>
            <a:endParaRPr lang="en-US"/>
          </a:p>
        </p:txBody>
      </p:sp>
    </p:spTree>
    <p:extLst>
      <p:ext uri="{BB962C8B-B14F-4D97-AF65-F5344CB8AC3E}">
        <p14:creationId xmlns:p14="http://schemas.microsoft.com/office/powerpoint/2010/main" val="155470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Pull up </a:t>
            </a:r>
            <a:r>
              <a:rPr lang="en-US" err="1"/>
              <a:t>piracy_map</a:t>
            </a:r>
            <a:r>
              <a:rPr lang="en-US"/>
              <a:t>.html</a:t>
            </a:r>
          </a:p>
        </p:txBody>
      </p:sp>
      <p:sp>
        <p:nvSpPr>
          <p:cNvPr id="4" name="Slide Number Placeholder 3"/>
          <p:cNvSpPr>
            <a:spLocks noGrp="1"/>
          </p:cNvSpPr>
          <p:nvPr>
            <p:ph type="sldNum" sz="quarter" idx="5"/>
          </p:nvPr>
        </p:nvSpPr>
        <p:spPr/>
        <p:txBody>
          <a:bodyPr/>
          <a:lstStyle/>
          <a:p>
            <a:fld id="{A6261409-F7E0-412C-821B-A2039684BC88}" type="slidenum">
              <a:rPr lang="en-US" smtClean="0"/>
              <a:t>34</a:t>
            </a:fld>
            <a:endParaRPr lang="en-US"/>
          </a:p>
        </p:txBody>
      </p:sp>
    </p:spTree>
    <p:extLst>
      <p:ext uri="{BB962C8B-B14F-4D97-AF65-F5344CB8AC3E}">
        <p14:creationId xmlns:p14="http://schemas.microsoft.com/office/powerpoint/2010/main" val="564154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Display in the following sequences </a:t>
            </a:r>
          </a:p>
          <a:p>
            <a:pPr marL="228600" indent="-228600">
              <a:buAutoNum type="arabicPeriod"/>
            </a:pPr>
            <a:r>
              <a:rPr lang="en-US" err="1"/>
              <a:t>severity_tab</a:t>
            </a:r>
            <a:endParaRPr lang="en-US"/>
          </a:p>
          <a:p>
            <a:pPr marL="228600" indent="-228600">
              <a:buAutoNum type="arabicPeriod"/>
            </a:pPr>
            <a:r>
              <a:rPr lang="en-US" err="1"/>
              <a:t>Wpns_tab</a:t>
            </a:r>
            <a:endParaRPr lang="en-US"/>
          </a:p>
          <a:p>
            <a:pPr marL="228600" indent="-228600">
              <a:buAutoNum type="arabicPeriod"/>
            </a:pPr>
            <a:r>
              <a:rPr lang="en-US" err="1"/>
              <a:t>Vessel_Cat_tab</a:t>
            </a:r>
            <a:r>
              <a:rPr lang="en-US"/>
              <a:t> </a:t>
            </a: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A6261409-F7E0-412C-821B-A2039684BC88}" type="slidenum">
              <a:rPr lang="en-US" smtClean="0"/>
              <a:t>37</a:t>
            </a:fld>
            <a:endParaRPr lang="en-US"/>
          </a:p>
        </p:txBody>
      </p:sp>
    </p:spTree>
    <p:extLst>
      <p:ext uri="{BB962C8B-B14F-4D97-AF65-F5344CB8AC3E}">
        <p14:creationId xmlns:p14="http://schemas.microsoft.com/office/powerpoint/2010/main" val="772328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https://pro.arcgis.com/en/pro-app/3.1/help/data/imagery/fundamentals-of-netcdf.htm#:~:text=time%20and%20altitude-,Basic%20components%20of%20a%20netCDF%20file,in%20an%20array%2Doriented%20dataset.</a:t>
            </a:r>
          </a:p>
        </p:txBody>
      </p:sp>
      <p:sp>
        <p:nvSpPr>
          <p:cNvPr id="4" name="Slide Number Placeholder 3"/>
          <p:cNvSpPr>
            <a:spLocks noGrp="1"/>
          </p:cNvSpPr>
          <p:nvPr>
            <p:ph type="sldNum" sz="quarter" idx="5"/>
          </p:nvPr>
        </p:nvSpPr>
        <p:spPr/>
        <p:txBody>
          <a:bodyPr/>
          <a:lstStyle/>
          <a:p>
            <a:fld id="{A6261409-F7E0-412C-821B-A2039684BC88}" type="slidenum">
              <a:rPr lang="en-US" smtClean="0"/>
              <a:t>47</a:t>
            </a:fld>
            <a:endParaRPr lang="en-US"/>
          </a:p>
        </p:txBody>
      </p:sp>
    </p:spTree>
    <p:extLst>
      <p:ext uri="{BB962C8B-B14F-4D97-AF65-F5344CB8AC3E}">
        <p14:creationId xmlns:p14="http://schemas.microsoft.com/office/powerpoint/2010/main" val="3772049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cs typeface="Calibri"/>
              </a:rPr>
              <a:t>Problem Framing / Data Curation: (person)</a:t>
            </a:r>
          </a:p>
          <a:p>
            <a:pPr marL="171450" indent="-171450">
              <a:buFont typeface="Arial"/>
              <a:buChar char="•"/>
            </a:pPr>
            <a:r>
              <a:rPr lang="en-US">
                <a:cs typeface="Calibri"/>
              </a:rPr>
              <a:t>What we were looking to find</a:t>
            </a:r>
          </a:p>
          <a:p>
            <a:pPr marL="171450" indent="-171450">
              <a:buFont typeface="Arial"/>
              <a:buChar char="•"/>
            </a:pPr>
            <a:r>
              <a:rPr lang="en-US">
                <a:cs typeface="Calibri"/>
              </a:rPr>
              <a:t>The data we found and how disgusting it was when we got it straight from IMO</a:t>
            </a:r>
          </a:p>
          <a:p>
            <a:pPr marL="171450" indent="-171450">
              <a:buFont typeface="Arial"/>
              <a:buChar char="•"/>
            </a:pPr>
            <a:r>
              <a:rPr lang="en-US">
                <a:cs typeface="Calibri"/>
              </a:rPr>
              <a:t>Challenges finding AIS data</a:t>
            </a:r>
          </a:p>
          <a:p>
            <a:endParaRPr lang="en-US">
              <a:cs typeface="Calibri"/>
            </a:endParaRPr>
          </a:p>
          <a:p>
            <a:r>
              <a:rPr lang="en-US">
                <a:cs typeface="Calibri"/>
              </a:rPr>
              <a:t>Natural Language Processing: (Deryk)</a:t>
            </a:r>
          </a:p>
          <a:p>
            <a:pPr marL="171450" indent="-171450">
              <a:buFont typeface="Arial"/>
              <a:buChar char="•"/>
            </a:pPr>
            <a:r>
              <a:rPr lang="en-US">
                <a:cs typeface="Calibri"/>
              </a:rPr>
              <a:t>I can talk about this for about 10 minutes</a:t>
            </a:r>
          </a:p>
          <a:p>
            <a:pPr marL="171450" indent="-171450">
              <a:buFont typeface="Arial"/>
              <a:buChar char="•"/>
            </a:pPr>
            <a:endParaRPr lang="en-US">
              <a:cs typeface="Calibri"/>
            </a:endParaRPr>
          </a:p>
          <a:p>
            <a:r>
              <a:rPr lang="en-US">
                <a:cs typeface="Calibri"/>
              </a:rPr>
              <a:t>Geospatial Analysis (or whatever we end up doing): (person)</a:t>
            </a:r>
          </a:p>
          <a:p>
            <a:pPr marL="171450" indent="-171450">
              <a:buFont typeface="Arial"/>
              <a:buChar char="•"/>
            </a:pPr>
            <a:r>
              <a:rPr lang="en-US">
                <a:cs typeface="Calibri"/>
              </a:rPr>
              <a:t>Pretty maps with overly </a:t>
            </a:r>
            <a:r>
              <a:rPr lang="en-US" err="1">
                <a:cs typeface="Calibri"/>
              </a:rPr>
              <a:t>assumptious</a:t>
            </a:r>
            <a:r>
              <a:rPr lang="en-US">
                <a:cs typeface="Calibri"/>
              </a:rPr>
              <a:t> word pictures.</a:t>
            </a:r>
          </a:p>
          <a:p>
            <a:pPr marL="171450" indent="-171450">
              <a:buFont typeface="Arial"/>
              <a:buChar char="•"/>
            </a:pPr>
            <a:endParaRPr lang="en-US">
              <a:cs typeface="Calibri"/>
            </a:endParaRPr>
          </a:p>
          <a:p>
            <a:r>
              <a:rPr lang="en-US">
                <a:cs typeface="Calibri"/>
              </a:rPr>
              <a:t>Conclusions: (person)</a:t>
            </a:r>
          </a:p>
          <a:p>
            <a:pPr marL="171450" indent="-171450">
              <a:buFont typeface="Arial"/>
              <a:buChar char="•"/>
            </a:pPr>
            <a:r>
              <a:rPr lang="en-US">
                <a:cs typeface="Calibri"/>
              </a:rPr>
              <a:t>Whatever we found</a:t>
            </a:r>
          </a:p>
          <a:p>
            <a:pPr marL="171450" indent="-171450">
              <a:buFont typeface="Arial"/>
              <a:buChar char="•"/>
            </a:pPr>
            <a:r>
              <a:rPr lang="en-US">
                <a:cs typeface="Calibri"/>
              </a:rPr>
              <a:t>Don't allow people to write their own sentences in surveys</a:t>
            </a:r>
          </a:p>
        </p:txBody>
      </p:sp>
      <p:sp>
        <p:nvSpPr>
          <p:cNvPr id="4" name="Slide Number Placeholder 3"/>
          <p:cNvSpPr>
            <a:spLocks noGrp="1"/>
          </p:cNvSpPr>
          <p:nvPr>
            <p:ph type="sldNum" sz="quarter" idx="5"/>
          </p:nvPr>
        </p:nvSpPr>
        <p:spPr/>
        <p:txBody>
          <a:bodyPr/>
          <a:lstStyle/>
          <a:p>
            <a:fld id="{A6261409-F7E0-412C-821B-A2039684BC88}" type="slidenum">
              <a:rPr lang="en-US"/>
              <a:t>50</a:t>
            </a:fld>
            <a:endParaRPr lang="en-US"/>
          </a:p>
        </p:txBody>
      </p:sp>
    </p:spTree>
    <p:extLst>
      <p:ext uri="{BB962C8B-B14F-4D97-AF65-F5344CB8AC3E}">
        <p14:creationId xmlns:p14="http://schemas.microsoft.com/office/powerpoint/2010/main" val="2371360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https://www.securitycouncilreport.org/monthly-forecast/2022-11/gulf-of-guinea-piracy.php</a:t>
            </a:r>
          </a:p>
          <a:p>
            <a:r>
              <a:rPr lang="en-US" b="0" i="0">
                <a:solidFill>
                  <a:srgbClr val="333333"/>
                </a:solidFill>
                <a:effectLst/>
                <a:latin typeface="Helvetica" panose="020B0604020202020204" pitchFamily="34" charset="0"/>
              </a:rPr>
              <a:t>Stable Seas estimated that ransom payments to Gulf of Guinea pirate gangs generated approximately $5 million annually.</a:t>
            </a:r>
          </a:p>
          <a:p>
            <a:r>
              <a:rPr lang="en-US"/>
              <a:t>https://www.scirp.org/journal/paperinformation?paperid=78135#:~:text=However%2C%20this%20region%20is%20riddled,on%20maritime%20transportation%20and%20security.</a:t>
            </a:r>
          </a:p>
        </p:txBody>
      </p:sp>
      <p:sp>
        <p:nvSpPr>
          <p:cNvPr id="4" name="Slide Number Placeholder 3"/>
          <p:cNvSpPr>
            <a:spLocks noGrp="1"/>
          </p:cNvSpPr>
          <p:nvPr>
            <p:ph type="sldNum" sz="quarter" idx="5"/>
          </p:nvPr>
        </p:nvSpPr>
        <p:spPr/>
        <p:txBody>
          <a:bodyPr/>
          <a:lstStyle/>
          <a:p>
            <a:fld id="{A6261409-F7E0-412C-821B-A2039684BC88}" type="slidenum">
              <a:rPr lang="en-US" smtClean="0"/>
              <a:t>54</a:t>
            </a:fld>
            <a:endParaRPr lang="en-US"/>
          </a:p>
        </p:txBody>
      </p:sp>
    </p:spTree>
    <p:extLst>
      <p:ext uri="{BB962C8B-B14F-4D97-AF65-F5344CB8AC3E}">
        <p14:creationId xmlns:p14="http://schemas.microsoft.com/office/powerpoint/2010/main" val="2588445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https://www.cambridge.org/core/journals/journal-of-navigation/article/abs/mapping-global-shipping-density-from-ais-data/AF6BE98CFFDE5D8E7C7466A708F4E7D1</a:t>
            </a:r>
          </a:p>
          <a:p>
            <a:r>
              <a:rPr lang="en-US"/>
              <a:t>https://www.marineinsight.com/environment/malacca-strait/</a:t>
            </a:r>
          </a:p>
          <a:p>
            <a:endParaRPr lang="en-US"/>
          </a:p>
          <a:p>
            <a:r>
              <a:rPr lang="en-US"/>
              <a:t>Sources: </a:t>
            </a:r>
          </a:p>
          <a:p>
            <a:r>
              <a:rPr lang="en-US"/>
              <a:t>https://www.ismworld.org/supply-management-news-and-reports/news-publications/inside-supply-management-magazine/blog/2023/2023-11/the-strait-of-malaccas-global-supply-chain-implications/#:~:text=The%20volume%20of%20trade%20that,third%20of%20all%20worldwide%20trade.</a:t>
            </a:r>
          </a:p>
        </p:txBody>
      </p:sp>
      <p:sp>
        <p:nvSpPr>
          <p:cNvPr id="4" name="Slide Number Placeholder 3"/>
          <p:cNvSpPr>
            <a:spLocks noGrp="1"/>
          </p:cNvSpPr>
          <p:nvPr>
            <p:ph type="sldNum" sz="quarter" idx="5"/>
          </p:nvPr>
        </p:nvSpPr>
        <p:spPr/>
        <p:txBody>
          <a:bodyPr/>
          <a:lstStyle/>
          <a:p>
            <a:fld id="{A6261409-F7E0-412C-821B-A2039684BC88}" type="slidenum">
              <a:rPr lang="en-US" smtClean="0"/>
              <a:t>55</a:t>
            </a:fld>
            <a:endParaRPr lang="en-US"/>
          </a:p>
        </p:txBody>
      </p:sp>
    </p:spTree>
    <p:extLst>
      <p:ext uri="{BB962C8B-B14F-4D97-AF65-F5344CB8AC3E}">
        <p14:creationId xmlns:p14="http://schemas.microsoft.com/office/powerpoint/2010/main" val="1162997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https://www.securitycouncilreport.org/monthly-forecast/2022-11/gulf-of-guinea-piracy.php</a:t>
            </a:r>
          </a:p>
          <a:p>
            <a:r>
              <a:rPr lang="en-US" b="0" i="0">
                <a:solidFill>
                  <a:srgbClr val="333333"/>
                </a:solidFill>
                <a:effectLst/>
                <a:latin typeface="Helvetica" panose="020B0604020202020204" pitchFamily="34" charset="0"/>
              </a:rPr>
              <a:t>Stable Seas estimated that ransom payments to Gulf of Guinea pirate gangs generated approximately $5 million annually.</a:t>
            </a:r>
          </a:p>
          <a:p>
            <a:r>
              <a:rPr lang="en-US"/>
              <a:t>https://www.scirp.org/journal/paperinformation?paperid=78135#:~:text=However%2C%20this%20region%20is%20riddled,on%20maritime%20transportation%20and%20security.</a:t>
            </a:r>
          </a:p>
        </p:txBody>
      </p:sp>
      <p:sp>
        <p:nvSpPr>
          <p:cNvPr id="4" name="Slide Number Placeholder 3"/>
          <p:cNvSpPr>
            <a:spLocks noGrp="1"/>
          </p:cNvSpPr>
          <p:nvPr>
            <p:ph type="sldNum" sz="quarter" idx="5"/>
          </p:nvPr>
        </p:nvSpPr>
        <p:spPr/>
        <p:txBody>
          <a:bodyPr/>
          <a:lstStyle/>
          <a:p>
            <a:fld id="{A6261409-F7E0-412C-821B-A2039684BC88}" type="slidenum">
              <a:rPr lang="en-US" smtClean="0"/>
              <a:t>56</a:t>
            </a:fld>
            <a:endParaRPr lang="en-US"/>
          </a:p>
        </p:txBody>
      </p:sp>
    </p:spTree>
    <p:extLst>
      <p:ext uri="{BB962C8B-B14F-4D97-AF65-F5344CB8AC3E}">
        <p14:creationId xmlns:p14="http://schemas.microsoft.com/office/powerpoint/2010/main" val="290121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cs typeface="Calibri"/>
              </a:rPr>
              <a:t>Problem Framing / Data Curation: (person)</a:t>
            </a:r>
          </a:p>
          <a:p>
            <a:pPr marL="171450" indent="-171450">
              <a:buFont typeface="Arial"/>
              <a:buChar char="•"/>
            </a:pPr>
            <a:r>
              <a:rPr lang="en-US">
                <a:cs typeface="Calibri"/>
              </a:rPr>
              <a:t>What we were looking to find</a:t>
            </a:r>
          </a:p>
          <a:p>
            <a:pPr marL="171450" indent="-171450">
              <a:buFont typeface="Arial"/>
              <a:buChar char="•"/>
            </a:pPr>
            <a:r>
              <a:rPr lang="en-US">
                <a:cs typeface="Calibri"/>
              </a:rPr>
              <a:t>The data we found and how disgusting it was when we got it straight from IMO</a:t>
            </a:r>
          </a:p>
          <a:p>
            <a:pPr marL="171450" indent="-171450">
              <a:buFont typeface="Arial"/>
              <a:buChar char="•"/>
            </a:pPr>
            <a:r>
              <a:rPr lang="en-US">
                <a:cs typeface="Calibri"/>
              </a:rPr>
              <a:t>Challenges finding AIS data</a:t>
            </a:r>
          </a:p>
          <a:p>
            <a:endParaRPr lang="en-US">
              <a:cs typeface="Calibri"/>
            </a:endParaRPr>
          </a:p>
          <a:p>
            <a:r>
              <a:rPr lang="en-US">
                <a:cs typeface="Calibri"/>
              </a:rPr>
              <a:t>Natural Language Processing: (Deryk)</a:t>
            </a:r>
          </a:p>
          <a:p>
            <a:pPr marL="171450" indent="-171450">
              <a:buFont typeface="Arial"/>
              <a:buChar char="•"/>
            </a:pPr>
            <a:r>
              <a:rPr lang="en-US">
                <a:cs typeface="Calibri"/>
              </a:rPr>
              <a:t>I can talk about this for about 10 minutes</a:t>
            </a:r>
          </a:p>
          <a:p>
            <a:pPr marL="171450" indent="-171450">
              <a:buFont typeface="Arial"/>
              <a:buChar char="•"/>
            </a:pPr>
            <a:endParaRPr lang="en-US">
              <a:cs typeface="Calibri"/>
            </a:endParaRPr>
          </a:p>
          <a:p>
            <a:r>
              <a:rPr lang="en-US">
                <a:cs typeface="Calibri"/>
              </a:rPr>
              <a:t>Geospatial Analysis (or whatever we end up doing): (person)</a:t>
            </a:r>
          </a:p>
          <a:p>
            <a:pPr marL="171450" indent="-171450">
              <a:buFont typeface="Arial"/>
              <a:buChar char="•"/>
            </a:pPr>
            <a:r>
              <a:rPr lang="en-US">
                <a:cs typeface="Calibri"/>
              </a:rPr>
              <a:t>Pretty maps with overly </a:t>
            </a:r>
            <a:r>
              <a:rPr lang="en-US" err="1">
                <a:cs typeface="Calibri"/>
              </a:rPr>
              <a:t>assumptious</a:t>
            </a:r>
            <a:r>
              <a:rPr lang="en-US">
                <a:cs typeface="Calibri"/>
              </a:rPr>
              <a:t> word pictures.</a:t>
            </a:r>
          </a:p>
          <a:p>
            <a:pPr marL="171450" indent="-171450">
              <a:buFont typeface="Arial"/>
              <a:buChar char="•"/>
            </a:pPr>
            <a:endParaRPr lang="en-US">
              <a:cs typeface="Calibri"/>
            </a:endParaRPr>
          </a:p>
          <a:p>
            <a:r>
              <a:rPr lang="en-US">
                <a:cs typeface="Calibri"/>
              </a:rPr>
              <a:t>Conclusions: (person)</a:t>
            </a:r>
          </a:p>
          <a:p>
            <a:pPr marL="171450" indent="-171450">
              <a:buFont typeface="Arial"/>
              <a:buChar char="•"/>
            </a:pPr>
            <a:r>
              <a:rPr lang="en-US">
                <a:cs typeface="Calibri"/>
              </a:rPr>
              <a:t>Whatever we found</a:t>
            </a:r>
          </a:p>
          <a:p>
            <a:pPr marL="171450" indent="-171450">
              <a:buFont typeface="Arial"/>
              <a:buChar char="•"/>
            </a:pPr>
            <a:r>
              <a:rPr lang="en-US">
                <a:cs typeface="Calibri"/>
              </a:rPr>
              <a:t>Don't allow people to write their own sentences in surveys</a:t>
            </a:r>
          </a:p>
        </p:txBody>
      </p:sp>
      <p:sp>
        <p:nvSpPr>
          <p:cNvPr id="4" name="Slide Number Placeholder 3"/>
          <p:cNvSpPr>
            <a:spLocks noGrp="1"/>
          </p:cNvSpPr>
          <p:nvPr>
            <p:ph type="sldNum" sz="quarter" idx="5"/>
          </p:nvPr>
        </p:nvSpPr>
        <p:spPr/>
        <p:txBody>
          <a:bodyPr/>
          <a:lstStyle/>
          <a:p>
            <a:fld id="{A6261409-F7E0-412C-821B-A2039684BC88}" type="slidenum">
              <a:rPr lang="en-US"/>
              <a:t>2</a:t>
            </a:fld>
            <a:endParaRPr lang="en-US"/>
          </a:p>
        </p:txBody>
      </p:sp>
    </p:spTree>
    <p:extLst>
      <p:ext uri="{BB962C8B-B14F-4D97-AF65-F5344CB8AC3E}">
        <p14:creationId xmlns:p14="http://schemas.microsoft.com/office/powerpoint/2010/main" val="2569594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(Article 101 of the 1982 United Nations Convention on the Law of the Sea (UNCLOS) )</a:t>
            </a:r>
          </a:p>
          <a:p>
            <a:endParaRPr lang="en-US"/>
          </a:p>
        </p:txBody>
      </p:sp>
      <p:sp>
        <p:nvSpPr>
          <p:cNvPr id="4" name="Slide Number Placeholder 3"/>
          <p:cNvSpPr>
            <a:spLocks noGrp="1"/>
          </p:cNvSpPr>
          <p:nvPr>
            <p:ph type="sldNum" sz="quarter" idx="5"/>
          </p:nvPr>
        </p:nvSpPr>
        <p:spPr/>
        <p:txBody>
          <a:bodyPr/>
          <a:lstStyle/>
          <a:p>
            <a:fld id="{A6261409-F7E0-412C-821B-A2039684BC88}" type="slidenum">
              <a:rPr lang="en-US" smtClean="0"/>
              <a:t>3</a:t>
            </a:fld>
            <a:endParaRPr lang="en-US"/>
          </a:p>
        </p:txBody>
      </p:sp>
    </p:spTree>
    <p:extLst>
      <p:ext uri="{BB962C8B-B14F-4D97-AF65-F5344CB8AC3E}">
        <p14:creationId xmlns:p14="http://schemas.microsoft.com/office/powerpoint/2010/main" val="3400398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https://www.cambridge.org/core/journals/journal-of-navigation/article/abs/mapping-global-shipping-density-from-ais-data/AF6BE98CFFDE5D8E7C7466A708F4E7D1</a:t>
            </a:r>
          </a:p>
          <a:p>
            <a:r>
              <a:rPr lang="en-US"/>
              <a:t>https://www.marineinsight.com/environment/malacca-strait/</a:t>
            </a:r>
          </a:p>
          <a:p>
            <a:endParaRPr lang="en-US"/>
          </a:p>
          <a:p>
            <a:r>
              <a:rPr lang="en-US"/>
              <a:t>Sources: </a:t>
            </a:r>
          </a:p>
          <a:p>
            <a:r>
              <a:rPr lang="en-US"/>
              <a:t>https://www.ismworld.org/supply-management-news-and-reports/news-publications/inside-supply-management-magazine/blog/2023/2023-11/the-strait-of-malaccas-global-supply-chain-implications/#:~:text=The%20volume%20of%20trade%20that,third%20of%20all%20worldwide%20trade.</a:t>
            </a:r>
          </a:p>
        </p:txBody>
      </p:sp>
      <p:sp>
        <p:nvSpPr>
          <p:cNvPr id="4" name="Slide Number Placeholder 3"/>
          <p:cNvSpPr>
            <a:spLocks noGrp="1"/>
          </p:cNvSpPr>
          <p:nvPr>
            <p:ph type="sldNum" sz="quarter" idx="5"/>
          </p:nvPr>
        </p:nvSpPr>
        <p:spPr/>
        <p:txBody>
          <a:bodyPr/>
          <a:lstStyle/>
          <a:p>
            <a:fld id="{A6261409-F7E0-412C-821B-A2039684BC88}" type="slidenum">
              <a:rPr lang="en-US" smtClean="0"/>
              <a:t>4</a:t>
            </a:fld>
            <a:endParaRPr lang="en-US"/>
          </a:p>
        </p:txBody>
      </p:sp>
    </p:spTree>
    <p:extLst>
      <p:ext uri="{BB962C8B-B14F-4D97-AF65-F5344CB8AC3E}">
        <p14:creationId xmlns:p14="http://schemas.microsoft.com/office/powerpoint/2010/main" val="258894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https://www.cambridge.org/core/journals/journal-of-navigation/article/abs/mapping-global-shipping-density-from-ais-data/AF6BE98CFFDE5D8E7C7466A708F4E7D1</a:t>
            </a:r>
          </a:p>
          <a:p>
            <a:r>
              <a:rPr lang="en-US"/>
              <a:t>https://www.spglobal.com/commodityinsights/en/market-insights/latest-news/shipping/122123-factbox-seaborne-trade-reroutes-away-from-red-sea-over-houthi-attacks</a:t>
            </a:r>
          </a:p>
          <a:p>
            <a:r>
              <a:rPr lang="en-US"/>
              <a:t>https://www.csis.org/analysis/transatlantic-approach-address-growing-maritime-insecurity-gulf-guinea</a:t>
            </a:r>
          </a:p>
        </p:txBody>
      </p:sp>
      <p:sp>
        <p:nvSpPr>
          <p:cNvPr id="4" name="Slide Number Placeholder 3"/>
          <p:cNvSpPr>
            <a:spLocks noGrp="1"/>
          </p:cNvSpPr>
          <p:nvPr>
            <p:ph type="sldNum" sz="quarter" idx="5"/>
          </p:nvPr>
        </p:nvSpPr>
        <p:spPr/>
        <p:txBody>
          <a:bodyPr/>
          <a:lstStyle/>
          <a:p>
            <a:fld id="{A6261409-F7E0-412C-821B-A2039684BC88}" type="slidenum">
              <a:rPr lang="en-US" smtClean="0"/>
              <a:t>5</a:t>
            </a:fld>
            <a:endParaRPr lang="en-US"/>
          </a:p>
        </p:txBody>
      </p:sp>
    </p:spTree>
    <p:extLst>
      <p:ext uri="{BB962C8B-B14F-4D97-AF65-F5344CB8AC3E}">
        <p14:creationId xmlns:p14="http://schemas.microsoft.com/office/powerpoint/2010/main" val="2442225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https://www.securitycouncilreport.org/monthly-forecast/2022-11/gulf-of-guinea-piracy.php</a:t>
            </a:r>
          </a:p>
          <a:p>
            <a:r>
              <a:rPr lang="en-US" b="0" i="0">
                <a:solidFill>
                  <a:srgbClr val="333333"/>
                </a:solidFill>
                <a:effectLst/>
                <a:latin typeface="Helvetica" panose="020B0604020202020204" pitchFamily="34" charset="0"/>
              </a:rPr>
              <a:t>Stable Seas estimated that ransom payments to Gulf of Guinea pirate gangs generated approximately $5 million annually.</a:t>
            </a:r>
          </a:p>
          <a:p>
            <a:r>
              <a:rPr lang="en-US"/>
              <a:t>https://www.scirp.org/journal/paperinformation?paperid=78135#:~:text=However%2C%20this%20region%20is%20riddled,on%20maritime%20transportation%20and%20security.</a:t>
            </a:r>
          </a:p>
        </p:txBody>
      </p:sp>
      <p:sp>
        <p:nvSpPr>
          <p:cNvPr id="4" name="Slide Number Placeholder 3"/>
          <p:cNvSpPr>
            <a:spLocks noGrp="1"/>
          </p:cNvSpPr>
          <p:nvPr>
            <p:ph type="sldNum" sz="quarter" idx="5"/>
          </p:nvPr>
        </p:nvSpPr>
        <p:spPr/>
        <p:txBody>
          <a:bodyPr/>
          <a:lstStyle/>
          <a:p>
            <a:fld id="{A6261409-F7E0-412C-821B-A2039684BC88}" type="slidenum">
              <a:rPr lang="en-US" smtClean="0"/>
              <a:t>6</a:t>
            </a:fld>
            <a:endParaRPr lang="en-US"/>
          </a:p>
        </p:txBody>
      </p:sp>
    </p:spTree>
    <p:extLst>
      <p:ext uri="{BB962C8B-B14F-4D97-AF65-F5344CB8AC3E}">
        <p14:creationId xmlns:p14="http://schemas.microsoft.com/office/powerpoint/2010/main" val="1225498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261409-F7E0-412C-821B-A2039684BC88}" type="slidenum">
              <a:rPr lang="en-US" smtClean="0"/>
              <a:t>13</a:t>
            </a:fld>
            <a:endParaRPr lang="en-US"/>
          </a:p>
        </p:txBody>
      </p:sp>
    </p:spTree>
    <p:extLst>
      <p:ext uri="{BB962C8B-B14F-4D97-AF65-F5344CB8AC3E}">
        <p14:creationId xmlns:p14="http://schemas.microsoft.com/office/powerpoint/2010/main" val="368014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261409-F7E0-412C-821B-A2039684BC88}" type="slidenum">
              <a:rPr lang="en-US" smtClean="0"/>
              <a:t>29</a:t>
            </a:fld>
            <a:endParaRPr lang="en-US"/>
          </a:p>
        </p:txBody>
      </p:sp>
    </p:spTree>
    <p:extLst>
      <p:ext uri="{BB962C8B-B14F-4D97-AF65-F5344CB8AC3E}">
        <p14:creationId xmlns:p14="http://schemas.microsoft.com/office/powerpoint/2010/main" val="4032077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261409-F7E0-412C-821B-A2039684BC88}" type="slidenum">
              <a:rPr lang="en-US" smtClean="0"/>
              <a:t>31</a:t>
            </a:fld>
            <a:endParaRPr lang="en-US"/>
          </a:p>
        </p:txBody>
      </p:sp>
    </p:spTree>
    <p:extLst>
      <p:ext uri="{BB962C8B-B14F-4D97-AF65-F5344CB8AC3E}">
        <p14:creationId xmlns:p14="http://schemas.microsoft.com/office/powerpoint/2010/main" val="2082835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nps_ppt_ma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 y="0"/>
            <a:ext cx="9139237"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339" name="Rectangle 3"/>
          <p:cNvSpPr>
            <a:spLocks noGrp="1" noChangeArrowheads="1"/>
          </p:cNvSpPr>
          <p:nvPr>
            <p:ph type="ctrTitle"/>
          </p:nvPr>
        </p:nvSpPr>
        <p:spPr>
          <a:xfrm>
            <a:off x="990600" y="2667000"/>
            <a:ext cx="7620000" cy="1143000"/>
          </a:xfrm>
        </p:spPr>
        <p:txBody>
          <a:bodyPr/>
          <a:lstStyle>
            <a:lvl1pPr algn="ctr">
              <a:defRPr sz="2700"/>
            </a:lvl1pPr>
          </a:lstStyle>
          <a:p>
            <a:r>
              <a:rPr lang="en-US"/>
              <a:t>Click to edit Master title style</a:t>
            </a:r>
          </a:p>
        </p:txBody>
      </p:sp>
      <p:sp>
        <p:nvSpPr>
          <p:cNvPr id="1038340" name="Rectangle 4"/>
          <p:cNvSpPr>
            <a:spLocks noGrp="1" noChangeArrowheads="1"/>
          </p:cNvSpPr>
          <p:nvPr>
            <p:ph type="subTitle" idx="1"/>
          </p:nvPr>
        </p:nvSpPr>
        <p:spPr>
          <a:xfrm>
            <a:off x="1600200" y="4114800"/>
            <a:ext cx="6400800" cy="1752600"/>
          </a:xfrm>
        </p:spPr>
        <p:txBody>
          <a:bodyPr/>
          <a:lstStyle>
            <a:lvl1pPr marL="0" indent="0" algn="ctr">
              <a:buFontTx/>
              <a:buNone/>
              <a:defRPr sz="2100">
                <a:solidFill>
                  <a:schemeClr val="bg1"/>
                </a:solidFill>
              </a:defRPr>
            </a:lvl1pPr>
          </a:lstStyle>
          <a:p>
            <a:r>
              <a:rPr lang="en-US"/>
              <a:t>Click to edit Master subtitle style</a:t>
            </a:r>
          </a:p>
        </p:txBody>
      </p:sp>
    </p:spTree>
    <p:extLst>
      <p:ext uri="{BB962C8B-B14F-4D97-AF65-F5344CB8AC3E}">
        <p14:creationId xmlns:p14="http://schemas.microsoft.com/office/powerpoint/2010/main" val="86080516"/>
      </p:ext>
    </p:extLst>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1185953-A108-124A-B553-7E46C54A9436}" type="slidenum">
              <a:rPr lang="en-US" smtClean="0"/>
              <a:pPr/>
              <a:t>‹#›</a:t>
            </a:fld>
            <a:endParaRPr lang="en-US"/>
          </a:p>
        </p:txBody>
      </p:sp>
    </p:spTree>
    <p:extLst>
      <p:ext uri="{BB962C8B-B14F-4D97-AF65-F5344CB8AC3E}">
        <p14:creationId xmlns:p14="http://schemas.microsoft.com/office/powerpoint/2010/main" val="78647962"/>
      </p:ext>
    </p:extLst>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0"/>
            <a:ext cx="20955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0"/>
            <a:ext cx="61341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24F1BB53-E372-0B43-B9CF-AB538E9BFD63}" type="slidenum">
              <a:rPr lang="en-US" smtClean="0"/>
              <a:pPr/>
              <a:t>‹#›</a:t>
            </a:fld>
            <a:endParaRPr lang="en-US"/>
          </a:p>
        </p:txBody>
      </p:sp>
    </p:spTree>
    <p:extLst>
      <p:ext uri="{BB962C8B-B14F-4D97-AF65-F5344CB8AC3E}">
        <p14:creationId xmlns:p14="http://schemas.microsoft.com/office/powerpoint/2010/main" val="460891300"/>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304800" y="1447800"/>
            <a:ext cx="42291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447800"/>
            <a:ext cx="42291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47"/>
          <p:cNvSpPr>
            <a:spLocks noGrp="1" noChangeArrowheads="1"/>
          </p:cNvSpPr>
          <p:nvPr>
            <p:ph type="dt" sz="half" idx="10"/>
          </p:nvPr>
        </p:nvSpPr>
        <p:spPr/>
        <p:txBody>
          <a:bodyPr/>
          <a:lstStyle>
            <a:lvl1pPr>
              <a:defRPr/>
            </a:lvl1pPr>
          </a:lstStyle>
          <a:p>
            <a:endParaRPr lang="en-US"/>
          </a:p>
        </p:txBody>
      </p:sp>
      <p:sp>
        <p:nvSpPr>
          <p:cNvPr id="6" name="Rectangle 1048"/>
          <p:cNvSpPr>
            <a:spLocks noGrp="1" noChangeArrowheads="1"/>
          </p:cNvSpPr>
          <p:nvPr>
            <p:ph type="ftr" sz="quarter" idx="11"/>
          </p:nvPr>
        </p:nvSpPr>
        <p:spPr/>
        <p:txBody>
          <a:bodyPr/>
          <a:lstStyle>
            <a:lvl1pPr>
              <a:defRPr/>
            </a:lvl1pPr>
          </a:lstStyle>
          <a:p>
            <a:endParaRPr lang="en-US"/>
          </a:p>
        </p:txBody>
      </p:sp>
      <p:sp>
        <p:nvSpPr>
          <p:cNvPr id="7" name="Rectangle 1049"/>
          <p:cNvSpPr>
            <a:spLocks noGrp="1" noChangeArrowheads="1"/>
          </p:cNvSpPr>
          <p:nvPr>
            <p:ph type="sldNum" sz="quarter" idx="12"/>
          </p:nvPr>
        </p:nvSpPr>
        <p:spPr/>
        <p:txBody>
          <a:bodyPr/>
          <a:lstStyle>
            <a:lvl1pPr>
              <a:defRPr/>
            </a:lvl1pPr>
          </a:lstStyle>
          <a:p>
            <a:fld id="{6782F31F-E86A-134E-894C-01093A4D11BE}" type="slidenum">
              <a:rPr lang="en-US" smtClean="0"/>
              <a:pPr/>
              <a:t>‹#›</a:t>
            </a:fld>
            <a:endParaRPr lang="en-US"/>
          </a:p>
        </p:txBody>
      </p:sp>
    </p:spTree>
    <p:extLst>
      <p:ext uri="{BB962C8B-B14F-4D97-AF65-F5344CB8AC3E}">
        <p14:creationId xmlns:p14="http://schemas.microsoft.com/office/powerpoint/2010/main" val="3838543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457200" y="1295400"/>
            <a:ext cx="8229600" cy="2338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786190"/>
            <a:ext cx="8229600" cy="2339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defRPr/>
            </a:lvl1pPr>
          </a:lstStyle>
          <a:p>
            <a:endParaRPr lang="en-US"/>
          </a:p>
        </p:txBody>
      </p:sp>
      <p:sp>
        <p:nvSpPr>
          <p:cNvPr id="6" name="Rectangle 5"/>
          <p:cNvSpPr>
            <a:spLocks noGrp="1" noChangeArrowheads="1"/>
          </p:cNvSpPr>
          <p:nvPr>
            <p:ph type="ftr" sz="quarter" idx="11"/>
          </p:nvPr>
        </p:nvSpPr>
        <p:spPr/>
        <p:txBody>
          <a:bodyPr/>
          <a:lstStyle>
            <a:lvl1pPr>
              <a:defRPr/>
            </a:lvl1pPr>
          </a:lstStyle>
          <a:p>
            <a:endParaRPr lang="en-US"/>
          </a:p>
        </p:txBody>
      </p:sp>
      <p:sp>
        <p:nvSpPr>
          <p:cNvPr id="7" name="Rectangle 6"/>
          <p:cNvSpPr>
            <a:spLocks noGrp="1" noChangeArrowheads="1"/>
          </p:cNvSpPr>
          <p:nvPr>
            <p:ph type="sldNum" sz="quarter" idx="12"/>
          </p:nvPr>
        </p:nvSpPr>
        <p:spPr/>
        <p:txBody>
          <a:bodyPr/>
          <a:lstStyle>
            <a:lvl1pPr>
              <a:defRPr/>
            </a:lvl1pPr>
          </a:lstStyle>
          <a:p>
            <a:fld id="{6782F31F-E86A-134E-894C-01093A4D11BE}" type="slidenum">
              <a:rPr lang="en-US" smtClean="0"/>
              <a:pPr/>
              <a:t>‹#›</a:t>
            </a:fld>
            <a:endParaRPr lang="en-US"/>
          </a:p>
        </p:txBody>
      </p:sp>
    </p:spTree>
    <p:extLst>
      <p:ext uri="{BB962C8B-B14F-4D97-AF65-F5344CB8AC3E}">
        <p14:creationId xmlns:p14="http://schemas.microsoft.com/office/powerpoint/2010/main" val="5379671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baseline="0"/>
            </a:lvl1pPr>
          </a:lstStyle>
          <a:p>
            <a:r>
              <a:rPr lang="en-US"/>
              <a:t>Click to edit Master title style</a:t>
            </a:r>
          </a:p>
        </p:txBody>
      </p:sp>
      <p:sp>
        <p:nvSpPr>
          <p:cNvPr id="3" name="Content Placeholder 2"/>
          <p:cNvSpPr>
            <a:spLocks noGrp="1"/>
          </p:cNvSpPr>
          <p:nvPr>
            <p:ph idx="1"/>
          </p:nvPr>
        </p:nvSpPr>
        <p:spPr>
          <a:xfrm>
            <a:off x="762000" y="1295400"/>
            <a:ext cx="792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7532FD7-F9E5-1545-8A05-4A5103D12954}" type="slidenum">
              <a:rPr lang="en-US" smtClean="0"/>
              <a:pPr/>
              <a:t>‹#›</a:t>
            </a:fld>
            <a:endParaRPr lang="en-US"/>
          </a:p>
        </p:txBody>
      </p:sp>
    </p:spTree>
    <p:extLst>
      <p:ext uri="{BB962C8B-B14F-4D97-AF65-F5344CB8AC3E}">
        <p14:creationId xmlns:p14="http://schemas.microsoft.com/office/powerpoint/2010/main" val="4068782388"/>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69F0F139-7453-254B-B08C-54CD37FB856F}" type="slidenum">
              <a:rPr lang="en-US" smtClean="0"/>
              <a:pPr/>
              <a:t>‹#›</a:t>
            </a:fld>
            <a:endParaRPr lang="en-US"/>
          </a:p>
        </p:txBody>
      </p:sp>
    </p:spTree>
    <p:extLst>
      <p:ext uri="{BB962C8B-B14F-4D97-AF65-F5344CB8AC3E}">
        <p14:creationId xmlns:p14="http://schemas.microsoft.com/office/powerpoint/2010/main" val="879679466"/>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800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8006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CEA20D1C-605F-184D-8A71-7231BB486A2F}" type="slidenum">
              <a:rPr lang="en-US" smtClean="0"/>
              <a:pPr/>
              <a:t>‹#›</a:t>
            </a:fld>
            <a:endParaRPr lang="en-US"/>
          </a:p>
        </p:txBody>
      </p:sp>
    </p:spTree>
    <p:extLst>
      <p:ext uri="{BB962C8B-B14F-4D97-AF65-F5344CB8AC3E}">
        <p14:creationId xmlns:p14="http://schemas.microsoft.com/office/powerpoint/2010/main" val="2364329920"/>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FEE112CA-D3C9-DA48-935A-B140F733B85B}" type="slidenum">
              <a:rPr lang="en-US" smtClean="0"/>
              <a:pPr/>
              <a:t>‹#›</a:t>
            </a:fld>
            <a:endParaRPr lang="en-US"/>
          </a:p>
        </p:txBody>
      </p:sp>
    </p:spTree>
    <p:extLst>
      <p:ext uri="{BB962C8B-B14F-4D97-AF65-F5344CB8AC3E}">
        <p14:creationId xmlns:p14="http://schemas.microsoft.com/office/powerpoint/2010/main" val="2688373471"/>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ED14E506-1BA4-1A41-AFA3-0524223FC306}" type="slidenum">
              <a:rPr lang="en-US" smtClean="0"/>
              <a:pPr/>
              <a:t>‹#›</a:t>
            </a:fld>
            <a:endParaRPr lang="en-US"/>
          </a:p>
        </p:txBody>
      </p:sp>
    </p:spTree>
    <p:extLst>
      <p:ext uri="{BB962C8B-B14F-4D97-AF65-F5344CB8AC3E}">
        <p14:creationId xmlns:p14="http://schemas.microsoft.com/office/powerpoint/2010/main" val="372688306"/>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66D10EDF-224A-5F49-A850-1727D7929342}" type="slidenum">
              <a:rPr lang="en-US" smtClean="0"/>
              <a:pPr/>
              <a:t>‹#›</a:t>
            </a:fld>
            <a:endParaRPr lang="en-US"/>
          </a:p>
        </p:txBody>
      </p:sp>
    </p:spTree>
    <p:extLst>
      <p:ext uri="{BB962C8B-B14F-4D97-AF65-F5344CB8AC3E}">
        <p14:creationId xmlns:p14="http://schemas.microsoft.com/office/powerpoint/2010/main" val="4246444125"/>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89657FD7-3831-F040-AC97-D224BAEC9CFA}" type="slidenum">
              <a:rPr lang="en-US" smtClean="0"/>
              <a:pPr/>
              <a:t>‹#›</a:t>
            </a:fld>
            <a:endParaRPr lang="en-US"/>
          </a:p>
        </p:txBody>
      </p:sp>
    </p:spTree>
    <p:extLst>
      <p:ext uri="{BB962C8B-B14F-4D97-AF65-F5344CB8AC3E}">
        <p14:creationId xmlns:p14="http://schemas.microsoft.com/office/powerpoint/2010/main" val="2090086352"/>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B0FAF0C5-0784-D14F-876D-2979A2EE1F00}" type="slidenum">
              <a:rPr lang="en-US" smtClean="0"/>
              <a:pPr/>
              <a:t>‹#›</a:t>
            </a:fld>
            <a:endParaRPr lang="en-US"/>
          </a:p>
        </p:txBody>
      </p:sp>
    </p:spTree>
    <p:extLst>
      <p:ext uri="{BB962C8B-B14F-4D97-AF65-F5344CB8AC3E}">
        <p14:creationId xmlns:p14="http://schemas.microsoft.com/office/powerpoint/2010/main" val="474167121"/>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1" descr="nps_ppt_slid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2"/>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title"/>
          </p:nvPr>
        </p:nvSpPr>
        <p:spPr bwMode="auto">
          <a:xfrm>
            <a:off x="2286000" y="0"/>
            <a:ext cx="6553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2532" name="Rectangle 3"/>
          <p:cNvSpPr>
            <a:spLocks noGrp="1" noChangeArrowheads="1"/>
          </p:cNvSpPr>
          <p:nvPr>
            <p:ph type="body" idx="1"/>
          </p:nvPr>
        </p:nvSpPr>
        <p:spPr bwMode="auto">
          <a:xfrm>
            <a:off x="609600" y="1295400"/>
            <a:ext cx="8077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1050">
                <a:latin typeface="Arial" charset="0"/>
                <a:cs typeface="+mn-cs"/>
              </a:defRPr>
            </a:lvl1pPr>
          </a:lstStyle>
          <a:p>
            <a:endParaRPr lang="en-US"/>
          </a:p>
        </p:txBody>
      </p:sp>
      <p:sp>
        <p:nvSpPr>
          <p:cNvPr id="1029" name="Rectangle 5"/>
          <p:cNvSpPr>
            <a:spLocks noGrp="1" noChangeArrowheads="1"/>
          </p:cNvSpPr>
          <p:nvPr>
            <p:ph type="ftr" sz="quarter" idx="3"/>
          </p:nvPr>
        </p:nvSpPr>
        <p:spPr bwMode="auto">
          <a:xfrm>
            <a:off x="3352800" y="63055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1050">
                <a:latin typeface="Arial" charset="0"/>
                <a:cs typeface="+mn-cs"/>
              </a:defRPr>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050">
                <a:latin typeface="Arial" charset="0"/>
                <a:cs typeface="+mn-cs"/>
              </a:defRPr>
            </a:lvl1pPr>
          </a:lstStyle>
          <a:p>
            <a:fld id="{6782F31F-E86A-134E-894C-01093A4D11BE}" type="slidenum">
              <a:rPr lang="en-US" smtClean="0"/>
              <a:pPr/>
              <a:t>‹#›</a:t>
            </a:fld>
            <a:endParaRPr lang="en-US"/>
          </a:p>
        </p:txBody>
      </p:sp>
    </p:spTree>
    <p:extLst>
      <p:ext uri="{BB962C8B-B14F-4D97-AF65-F5344CB8AC3E}">
        <p14:creationId xmlns:p14="http://schemas.microsoft.com/office/powerpoint/2010/main" val="7804859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spd="med">
    <p:fade thruBlk="1"/>
  </p:transition>
  <p:hf hdr="0" ftr="0" dt="0"/>
  <p:txStyles>
    <p:titleStyle>
      <a:lvl1pPr algn="r" rtl="0" eaLnBrk="1" fontAlgn="base" hangingPunct="1">
        <a:spcBef>
          <a:spcPct val="0"/>
        </a:spcBef>
        <a:spcAft>
          <a:spcPct val="0"/>
        </a:spcAft>
        <a:defRPr sz="2400" b="1">
          <a:solidFill>
            <a:schemeClr val="bg1"/>
          </a:solidFill>
          <a:latin typeface="+mj-lt"/>
          <a:ea typeface="+mj-ea"/>
          <a:cs typeface="+mj-cs"/>
        </a:defRPr>
      </a:lvl1pPr>
      <a:lvl2pPr algn="r" rtl="0" eaLnBrk="1" fontAlgn="base" hangingPunct="1">
        <a:spcBef>
          <a:spcPct val="0"/>
        </a:spcBef>
        <a:spcAft>
          <a:spcPct val="0"/>
        </a:spcAft>
        <a:defRPr sz="2400" b="1">
          <a:solidFill>
            <a:schemeClr val="bg1"/>
          </a:solidFill>
          <a:latin typeface="Arial" charset="0"/>
        </a:defRPr>
      </a:lvl2pPr>
      <a:lvl3pPr algn="r" rtl="0" eaLnBrk="1" fontAlgn="base" hangingPunct="1">
        <a:spcBef>
          <a:spcPct val="0"/>
        </a:spcBef>
        <a:spcAft>
          <a:spcPct val="0"/>
        </a:spcAft>
        <a:defRPr sz="2400" b="1">
          <a:solidFill>
            <a:schemeClr val="bg1"/>
          </a:solidFill>
          <a:latin typeface="Arial" charset="0"/>
        </a:defRPr>
      </a:lvl3pPr>
      <a:lvl4pPr algn="r" rtl="0" eaLnBrk="1" fontAlgn="base" hangingPunct="1">
        <a:spcBef>
          <a:spcPct val="0"/>
        </a:spcBef>
        <a:spcAft>
          <a:spcPct val="0"/>
        </a:spcAft>
        <a:defRPr sz="2400" b="1">
          <a:solidFill>
            <a:schemeClr val="bg1"/>
          </a:solidFill>
          <a:latin typeface="Arial" charset="0"/>
        </a:defRPr>
      </a:lvl4pPr>
      <a:lvl5pPr algn="r" rtl="0" eaLnBrk="1" fontAlgn="base" hangingPunct="1">
        <a:spcBef>
          <a:spcPct val="0"/>
        </a:spcBef>
        <a:spcAft>
          <a:spcPct val="0"/>
        </a:spcAft>
        <a:defRPr sz="2400" b="1">
          <a:solidFill>
            <a:schemeClr val="bg1"/>
          </a:solidFill>
          <a:latin typeface="Arial" charset="0"/>
        </a:defRPr>
      </a:lvl5pPr>
      <a:lvl6pPr marL="342900" algn="r" rtl="0" eaLnBrk="1" fontAlgn="base" hangingPunct="1">
        <a:spcBef>
          <a:spcPct val="0"/>
        </a:spcBef>
        <a:spcAft>
          <a:spcPct val="0"/>
        </a:spcAft>
        <a:defRPr sz="2400" b="1">
          <a:solidFill>
            <a:schemeClr val="bg1"/>
          </a:solidFill>
          <a:latin typeface="Arial" charset="0"/>
        </a:defRPr>
      </a:lvl6pPr>
      <a:lvl7pPr marL="685800" algn="r" rtl="0" eaLnBrk="1" fontAlgn="base" hangingPunct="1">
        <a:spcBef>
          <a:spcPct val="0"/>
        </a:spcBef>
        <a:spcAft>
          <a:spcPct val="0"/>
        </a:spcAft>
        <a:defRPr sz="2400" b="1">
          <a:solidFill>
            <a:schemeClr val="bg1"/>
          </a:solidFill>
          <a:latin typeface="Arial" charset="0"/>
        </a:defRPr>
      </a:lvl7pPr>
      <a:lvl8pPr marL="1028700" algn="r" rtl="0" eaLnBrk="1" fontAlgn="base" hangingPunct="1">
        <a:spcBef>
          <a:spcPct val="0"/>
        </a:spcBef>
        <a:spcAft>
          <a:spcPct val="0"/>
        </a:spcAft>
        <a:defRPr sz="2400" b="1">
          <a:solidFill>
            <a:schemeClr val="bg1"/>
          </a:solidFill>
          <a:latin typeface="Arial" charset="0"/>
        </a:defRPr>
      </a:lvl8pPr>
      <a:lvl9pPr marL="1371600" algn="r" rtl="0" eaLnBrk="1" fontAlgn="base" hangingPunct="1">
        <a:spcBef>
          <a:spcPct val="0"/>
        </a:spcBef>
        <a:spcAft>
          <a:spcPct val="0"/>
        </a:spcAft>
        <a:defRPr sz="2400" b="1">
          <a:solidFill>
            <a:schemeClr val="bg1"/>
          </a:solidFill>
          <a:latin typeface="Arial" charset="0"/>
        </a:defRPr>
      </a:lvl9pPr>
    </p:titleStyle>
    <p:body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microsoft.com/office/2018/10/relationships/comments" Target="../comments/modernComment_12E_9E5C9E3A.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2F_6AC8496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08_E0650C43.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0.sv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gif"/><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microsoft.com/office/2018/10/relationships/comments" Target="../comments/modernComment_131_ED7F8D7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hyperlink" Target="https://www.reviewnb.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7.gif"/><Relationship Id="rId3" Type="http://schemas.openxmlformats.org/officeDocument/2006/relationships/image" Target="../media/image84.png"/><Relationship Id="rId7"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9FA3-F968-8772-A527-B564C8921CCE}"/>
              </a:ext>
            </a:extLst>
          </p:cNvPr>
          <p:cNvSpPr>
            <a:spLocks noGrp="1"/>
          </p:cNvSpPr>
          <p:nvPr>
            <p:ph type="ctrTitle"/>
          </p:nvPr>
        </p:nvSpPr>
        <p:spPr/>
        <p:txBody>
          <a:bodyPr>
            <a:normAutofit/>
          </a:bodyPr>
          <a:lstStyle/>
          <a:p>
            <a:r>
              <a:rPr lang="en-US">
                <a:solidFill>
                  <a:srgbClr val="FFFFFF"/>
                </a:solidFill>
              </a:rPr>
              <a:t>Understanding Trends of Piracy in</a:t>
            </a:r>
            <a:br>
              <a:rPr lang="en-US">
                <a:solidFill>
                  <a:srgbClr val="FFFFFF"/>
                </a:solidFill>
              </a:rPr>
            </a:br>
            <a:r>
              <a:rPr lang="en-US">
                <a:solidFill>
                  <a:srgbClr val="FFFFFF"/>
                </a:solidFill>
              </a:rPr>
              <a:t>Major Shipping Lanes</a:t>
            </a:r>
          </a:p>
        </p:txBody>
      </p:sp>
      <p:sp>
        <p:nvSpPr>
          <p:cNvPr id="3" name="Subtitle 2">
            <a:extLst>
              <a:ext uri="{FF2B5EF4-FFF2-40B4-BE49-F238E27FC236}">
                <a16:creationId xmlns:a16="http://schemas.microsoft.com/office/drawing/2014/main" id="{E61A1BAE-A698-6199-50B5-7324096CE1F3}"/>
              </a:ext>
            </a:extLst>
          </p:cNvPr>
          <p:cNvSpPr>
            <a:spLocks noGrp="1"/>
          </p:cNvSpPr>
          <p:nvPr>
            <p:ph type="subTitle" idx="1"/>
          </p:nvPr>
        </p:nvSpPr>
        <p:spPr/>
        <p:txBody>
          <a:bodyPr>
            <a:normAutofit/>
          </a:bodyPr>
          <a:lstStyle/>
          <a:p>
            <a:r>
              <a:rPr lang="en-US" sz="2400">
                <a:cs typeface="Arial"/>
              </a:rPr>
              <a:t>Pirates of Monterey</a:t>
            </a:r>
          </a:p>
          <a:p>
            <a:r>
              <a:rPr lang="en-US" sz="1800">
                <a:cs typeface="Arial"/>
              </a:rPr>
              <a:t>Mary Grace Burke, Deryk Clary,</a:t>
            </a:r>
          </a:p>
          <a:p>
            <a:r>
              <a:rPr lang="en-US" sz="1800">
                <a:cs typeface="Arial"/>
              </a:rPr>
              <a:t>Michael Galvan, Julia MacDonald</a:t>
            </a:r>
          </a:p>
        </p:txBody>
      </p:sp>
    </p:spTree>
    <p:extLst>
      <p:ext uri="{BB962C8B-B14F-4D97-AF65-F5344CB8AC3E}">
        <p14:creationId xmlns:p14="http://schemas.microsoft.com/office/powerpoint/2010/main" val="492400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712B-BA32-41C5-9733-F5E7A03E58AB}"/>
              </a:ext>
            </a:extLst>
          </p:cNvPr>
          <p:cNvSpPr>
            <a:spLocks noGrp="1"/>
          </p:cNvSpPr>
          <p:nvPr>
            <p:ph type="title"/>
          </p:nvPr>
        </p:nvSpPr>
        <p:spPr/>
        <p:txBody>
          <a:bodyPr/>
          <a:lstStyle/>
          <a:p>
            <a:r>
              <a:rPr lang="en-US"/>
              <a:t>AIS Data</a:t>
            </a:r>
          </a:p>
        </p:txBody>
      </p:sp>
      <p:sp>
        <p:nvSpPr>
          <p:cNvPr id="4" name="Slide Number Placeholder 3">
            <a:extLst>
              <a:ext uri="{FF2B5EF4-FFF2-40B4-BE49-F238E27FC236}">
                <a16:creationId xmlns:a16="http://schemas.microsoft.com/office/drawing/2014/main" id="{565A650C-C527-2EFC-111E-BEDF87A04DB2}"/>
              </a:ext>
            </a:extLst>
          </p:cNvPr>
          <p:cNvSpPr>
            <a:spLocks noGrp="1"/>
          </p:cNvSpPr>
          <p:nvPr>
            <p:ph type="sldNum" sz="quarter" idx="12"/>
          </p:nvPr>
        </p:nvSpPr>
        <p:spPr/>
        <p:txBody>
          <a:bodyPr/>
          <a:lstStyle/>
          <a:p>
            <a:fld id="{97532FD7-F9E5-1545-8A05-4A5103D12954}" type="slidenum">
              <a:rPr lang="en-US" smtClean="0"/>
              <a:pPr/>
              <a:t>10</a:t>
            </a:fld>
            <a:endParaRPr lang="en-US"/>
          </a:p>
        </p:txBody>
      </p:sp>
      <p:pic>
        <p:nvPicPr>
          <p:cNvPr id="6" name="Picture 5" descr="A close up of a logo&#10;&#10;Description automatically generated">
            <a:extLst>
              <a:ext uri="{FF2B5EF4-FFF2-40B4-BE49-F238E27FC236}">
                <a16:creationId xmlns:a16="http://schemas.microsoft.com/office/drawing/2014/main" id="{4BBDBCB5-C21F-3FD0-9667-E92EB8401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137557"/>
            <a:ext cx="3403600" cy="533400"/>
          </a:xfrm>
          <a:prstGeom prst="rect">
            <a:avLst/>
          </a:prstGeom>
        </p:spPr>
      </p:pic>
      <p:pic>
        <p:nvPicPr>
          <p:cNvPr id="5122" name="Picture 2" descr="Home">
            <a:extLst>
              <a:ext uri="{FF2B5EF4-FFF2-40B4-BE49-F238E27FC236}">
                <a16:creationId xmlns:a16="http://schemas.microsoft.com/office/drawing/2014/main" id="{8C66FDD5-45AA-29E2-9635-7082C87847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0270" y="1137557"/>
            <a:ext cx="1616529" cy="161652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aVision Logo">
            <a:extLst>
              <a:ext uri="{FF2B5EF4-FFF2-40B4-BE49-F238E27FC236}">
                <a16:creationId xmlns:a16="http://schemas.microsoft.com/office/drawing/2014/main" id="{189FBE6C-3F60-5FC9-5CFD-C53EF634A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4828" y="3429000"/>
            <a:ext cx="3145971" cy="66251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C54615A5-2466-3925-FDDB-B30FD46A4FEE}"/>
              </a:ext>
            </a:extLst>
          </p:cNvPr>
          <p:cNvGrpSpPr/>
          <p:nvPr/>
        </p:nvGrpSpPr>
        <p:grpSpPr>
          <a:xfrm>
            <a:off x="520701" y="4526395"/>
            <a:ext cx="1901374" cy="2195079"/>
            <a:chOff x="584200" y="4331607"/>
            <a:chExt cx="2070100" cy="2389868"/>
          </a:xfrm>
        </p:grpSpPr>
        <p:pic>
          <p:nvPicPr>
            <p:cNvPr id="5126" name="Picture 6">
              <a:extLst>
                <a:ext uri="{FF2B5EF4-FFF2-40B4-BE49-F238E27FC236}">
                  <a16:creationId xmlns:a16="http://schemas.microsoft.com/office/drawing/2014/main" id="{01DEE53C-8C6C-BA79-191D-2A1C18038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 y="4331607"/>
              <a:ext cx="2070100" cy="2070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DA717C-D202-FB49-DFBD-4142A0B3B197}"/>
                </a:ext>
              </a:extLst>
            </p:cNvPr>
            <p:cNvSpPr txBox="1"/>
            <p:nvPr/>
          </p:nvSpPr>
          <p:spPr>
            <a:xfrm>
              <a:off x="971550" y="6352143"/>
              <a:ext cx="1295400" cy="369332"/>
            </a:xfrm>
            <a:prstGeom prst="rect">
              <a:avLst/>
            </a:prstGeom>
            <a:noFill/>
          </p:spPr>
          <p:txBody>
            <a:bodyPr wrap="square">
              <a:spAutoFit/>
            </a:bodyPr>
            <a:lstStyle/>
            <a:p>
              <a:pPr algn="ctr"/>
              <a:r>
                <a:rPr lang="en-US"/>
                <a:t>M.S.S.I.S.</a:t>
              </a:r>
            </a:p>
          </p:txBody>
        </p:sp>
      </p:grpSp>
      <p:pic>
        <p:nvPicPr>
          <p:cNvPr id="15" name="Graphic 14">
            <a:extLst>
              <a:ext uri="{FF2B5EF4-FFF2-40B4-BE49-F238E27FC236}">
                <a16:creationId xmlns:a16="http://schemas.microsoft.com/office/drawing/2014/main" id="{97DBF400-85D9-6AF9-F882-E5FE28D66D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55751" y="2091190"/>
            <a:ext cx="3619500" cy="1104900"/>
          </a:xfrm>
          <a:prstGeom prst="rect">
            <a:avLst/>
          </a:prstGeom>
        </p:spPr>
      </p:pic>
      <p:pic>
        <p:nvPicPr>
          <p:cNvPr id="17" name="Picture 16" descr="A blue background with white text&#10;&#10;Description automatically generated">
            <a:extLst>
              <a:ext uri="{FF2B5EF4-FFF2-40B4-BE49-F238E27FC236}">
                <a16:creationId xmlns:a16="http://schemas.microsoft.com/office/drawing/2014/main" id="{65EC6F27-E1F1-6BEA-AB4A-D7E6B9D6EC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7300" y="5398409"/>
            <a:ext cx="3771900" cy="774700"/>
          </a:xfrm>
          <a:prstGeom prst="rect">
            <a:avLst/>
          </a:prstGeom>
        </p:spPr>
      </p:pic>
      <p:pic>
        <p:nvPicPr>
          <p:cNvPr id="19" name="Picture 18" descr="A black text on a white background&#10;&#10;Description automatically generated">
            <a:extLst>
              <a:ext uri="{FF2B5EF4-FFF2-40B4-BE49-F238E27FC236}">
                <a16:creationId xmlns:a16="http://schemas.microsoft.com/office/drawing/2014/main" id="{96244FAD-7A52-7E45-D461-C61DA70DC4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2000" y="4331607"/>
            <a:ext cx="3403600" cy="711200"/>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84FD79E1-5FD2-5B21-7E9F-2955CFF85B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7813" y="1368578"/>
            <a:ext cx="1943100" cy="558800"/>
          </a:xfrm>
          <a:prstGeom prst="rect">
            <a:avLst/>
          </a:prstGeom>
        </p:spPr>
      </p:pic>
      <p:pic>
        <p:nvPicPr>
          <p:cNvPr id="25" name="Picture 24" descr="A blue and white logo&#10;&#10;Description automatically generated">
            <a:extLst>
              <a:ext uri="{FF2B5EF4-FFF2-40B4-BE49-F238E27FC236}">
                <a16:creationId xmlns:a16="http://schemas.microsoft.com/office/drawing/2014/main" id="{74CC4A90-DB1E-1833-6091-8A618F4315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2075" y="5159709"/>
            <a:ext cx="2247900" cy="457200"/>
          </a:xfrm>
          <a:prstGeom prst="rect">
            <a:avLst/>
          </a:prstGeom>
        </p:spPr>
      </p:pic>
      <p:pic>
        <p:nvPicPr>
          <p:cNvPr id="27" name="Picture 26" descr="A blue text on a white background&#10;&#10;Description automatically generated">
            <a:extLst>
              <a:ext uri="{FF2B5EF4-FFF2-40B4-BE49-F238E27FC236}">
                <a16:creationId xmlns:a16="http://schemas.microsoft.com/office/drawing/2014/main" id="{C4CEBA34-3B42-66B3-71B6-ACC5563258C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07050" y="2910340"/>
            <a:ext cx="2692400" cy="571500"/>
          </a:xfrm>
          <a:prstGeom prst="rect">
            <a:avLst/>
          </a:prstGeom>
        </p:spPr>
      </p:pic>
      <p:pic>
        <p:nvPicPr>
          <p:cNvPr id="31" name="Picture 30" descr="A black and red logo&#10;&#10;Description automatically generated">
            <a:extLst>
              <a:ext uri="{FF2B5EF4-FFF2-40B4-BE49-F238E27FC236}">
                <a16:creationId xmlns:a16="http://schemas.microsoft.com/office/drawing/2014/main" id="{58FED45E-96E4-28E8-6616-C2B7F124ED2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14665" y="3510023"/>
            <a:ext cx="1663700" cy="698500"/>
          </a:xfrm>
          <a:prstGeom prst="rect">
            <a:avLst/>
          </a:prstGeom>
        </p:spPr>
      </p:pic>
      <p:pic>
        <p:nvPicPr>
          <p:cNvPr id="33" name="Picture 32" descr="A white and red logo&#10;&#10;Description automatically generated">
            <a:extLst>
              <a:ext uri="{FF2B5EF4-FFF2-40B4-BE49-F238E27FC236}">
                <a16:creationId xmlns:a16="http://schemas.microsoft.com/office/drawing/2014/main" id="{E2A643CF-543C-BB29-A316-B85F425BDD0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99251" y="3747861"/>
            <a:ext cx="2133599" cy="446314"/>
          </a:xfrm>
          <a:prstGeom prst="rect">
            <a:avLst/>
          </a:prstGeom>
        </p:spPr>
      </p:pic>
      <p:pic>
        <p:nvPicPr>
          <p:cNvPr id="35" name="Picture 34" descr="A close up of a text&#10;&#10;Description automatically generated">
            <a:extLst>
              <a:ext uri="{FF2B5EF4-FFF2-40B4-BE49-F238E27FC236}">
                <a16:creationId xmlns:a16="http://schemas.microsoft.com/office/drawing/2014/main" id="{52C9DC9D-5266-3E83-741E-F2EE07F1DB4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46515" y="4241035"/>
            <a:ext cx="2393950" cy="330929"/>
          </a:xfrm>
          <a:prstGeom prst="rect">
            <a:avLst/>
          </a:prstGeom>
        </p:spPr>
      </p:pic>
      <p:pic>
        <p:nvPicPr>
          <p:cNvPr id="5130" name="Picture 10" descr="Logo">
            <a:extLst>
              <a:ext uri="{FF2B5EF4-FFF2-40B4-BE49-F238E27FC236}">
                <a16:creationId xmlns:a16="http://schemas.microsoft.com/office/drawing/2014/main" id="{CA5FE855-CAB1-D102-AF98-E0F87516AB7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34346" y="5843124"/>
            <a:ext cx="2220684" cy="636596"/>
          </a:xfrm>
          <a:prstGeom prst="rect">
            <a:avLst/>
          </a:prstGeom>
          <a:noFill/>
          <a:extLst>
            <a:ext uri="{909E8E84-426E-40DD-AFC4-6F175D3DCCD1}">
              <a14:hiddenFill xmlns:a14="http://schemas.microsoft.com/office/drawing/2010/main">
                <a:solidFill>
                  <a:srgbClr val="FFFFFF"/>
                </a:solidFill>
              </a14:hiddenFill>
            </a:ext>
          </a:extLst>
        </p:spPr>
      </p:pic>
      <p:sp>
        <p:nvSpPr>
          <p:cNvPr id="36" name="Multiply 35">
            <a:extLst>
              <a:ext uri="{FF2B5EF4-FFF2-40B4-BE49-F238E27FC236}">
                <a16:creationId xmlns:a16="http://schemas.microsoft.com/office/drawing/2014/main" id="{4A44E6DB-1E48-7EE5-2B9A-832DE03BC4E2}"/>
              </a:ext>
            </a:extLst>
          </p:cNvPr>
          <p:cNvSpPr/>
          <p:nvPr/>
        </p:nvSpPr>
        <p:spPr>
          <a:xfrm>
            <a:off x="358779" y="-270572"/>
            <a:ext cx="8622392" cy="8036865"/>
          </a:xfrm>
          <a:prstGeom prst="mathMultiply">
            <a:avLst/>
          </a:prstGeom>
          <a:solidFill>
            <a:srgbClr val="FF0000"/>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69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39E1-ABFA-F84A-FBB3-33E93FF5590F}"/>
              </a:ext>
            </a:extLst>
          </p:cNvPr>
          <p:cNvSpPr>
            <a:spLocks noGrp="1"/>
          </p:cNvSpPr>
          <p:nvPr>
            <p:ph type="title"/>
          </p:nvPr>
        </p:nvSpPr>
        <p:spPr/>
        <p:txBody>
          <a:bodyPr/>
          <a:lstStyle/>
          <a:p>
            <a:r>
              <a:rPr lang="en-US"/>
              <a:t>AIS Data</a:t>
            </a:r>
          </a:p>
        </p:txBody>
      </p:sp>
      <p:sp>
        <p:nvSpPr>
          <p:cNvPr id="4" name="Slide Number Placeholder 3">
            <a:extLst>
              <a:ext uri="{FF2B5EF4-FFF2-40B4-BE49-F238E27FC236}">
                <a16:creationId xmlns:a16="http://schemas.microsoft.com/office/drawing/2014/main" id="{828BC244-7251-2DF0-1180-E5E8D7F7B8A1}"/>
              </a:ext>
            </a:extLst>
          </p:cNvPr>
          <p:cNvSpPr>
            <a:spLocks noGrp="1"/>
          </p:cNvSpPr>
          <p:nvPr>
            <p:ph type="sldNum" sz="quarter" idx="12"/>
          </p:nvPr>
        </p:nvSpPr>
        <p:spPr/>
        <p:txBody>
          <a:bodyPr/>
          <a:lstStyle/>
          <a:p>
            <a:fld id="{97532FD7-F9E5-1545-8A05-4A5103D12954}" type="slidenum">
              <a:rPr lang="en-US" smtClean="0"/>
              <a:pPr/>
              <a:t>11</a:t>
            </a:fld>
            <a:endParaRPr lang="en-US"/>
          </a:p>
        </p:txBody>
      </p:sp>
      <p:pic>
        <p:nvPicPr>
          <p:cNvPr id="6" name="Picture 5" descr="A close-up of a document&#10;&#10;Description automatically generated">
            <a:extLst>
              <a:ext uri="{FF2B5EF4-FFF2-40B4-BE49-F238E27FC236}">
                <a16:creationId xmlns:a16="http://schemas.microsoft.com/office/drawing/2014/main" id="{164A9C8E-1205-A4A2-F33A-50925FFF0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067221"/>
            <a:ext cx="7772400" cy="4723557"/>
          </a:xfrm>
          <a:prstGeom prst="rect">
            <a:avLst/>
          </a:prstGeom>
        </p:spPr>
      </p:pic>
      <p:sp>
        <p:nvSpPr>
          <p:cNvPr id="7" name="TextBox 6">
            <a:extLst>
              <a:ext uri="{FF2B5EF4-FFF2-40B4-BE49-F238E27FC236}">
                <a16:creationId xmlns:a16="http://schemas.microsoft.com/office/drawing/2014/main" id="{9CF04B3E-9140-62A0-DF38-DA44A1739443}"/>
              </a:ext>
            </a:extLst>
          </p:cNvPr>
          <p:cNvSpPr txBox="1"/>
          <p:nvPr/>
        </p:nvSpPr>
        <p:spPr>
          <a:xfrm>
            <a:off x="947056" y="5802085"/>
            <a:ext cx="7587343" cy="261610"/>
          </a:xfrm>
          <a:prstGeom prst="rect">
            <a:avLst/>
          </a:prstGeom>
          <a:noFill/>
        </p:spPr>
        <p:txBody>
          <a:bodyPr wrap="square" rtlCol="0">
            <a:spAutoFit/>
          </a:bodyPr>
          <a:lstStyle/>
          <a:p>
            <a:r>
              <a:rPr lang="en-US" sz="1100"/>
              <a:t>Source: https://</a:t>
            </a:r>
            <a:r>
              <a:rPr lang="en-US" sz="1100" err="1"/>
              <a:t>www.imo.org</a:t>
            </a:r>
            <a:r>
              <a:rPr lang="en-US" sz="1100"/>
              <a:t>/</a:t>
            </a:r>
            <a:r>
              <a:rPr lang="en-US" sz="1100" err="1"/>
              <a:t>en</a:t>
            </a:r>
            <a:r>
              <a:rPr lang="en-US" sz="1100"/>
              <a:t>/</a:t>
            </a:r>
            <a:r>
              <a:rPr lang="en-US" sz="1100" err="1"/>
              <a:t>OurWork</a:t>
            </a:r>
            <a:r>
              <a:rPr lang="en-US" sz="1100"/>
              <a:t>/Safety/Pages/</a:t>
            </a:r>
            <a:r>
              <a:rPr lang="en-US" sz="1100" err="1"/>
              <a:t>AIS.aspx</a:t>
            </a:r>
            <a:endParaRPr lang="en-US" sz="1100"/>
          </a:p>
        </p:txBody>
      </p:sp>
      <p:sp>
        <p:nvSpPr>
          <p:cNvPr id="8" name="Rectangle 7">
            <a:extLst>
              <a:ext uri="{FF2B5EF4-FFF2-40B4-BE49-F238E27FC236}">
                <a16:creationId xmlns:a16="http://schemas.microsoft.com/office/drawing/2014/main" id="{EDD19625-AF4F-65A3-54D4-79B739169533}"/>
              </a:ext>
            </a:extLst>
          </p:cNvPr>
          <p:cNvSpPr/>
          <p:nvPr/>
        </p:nvSpPr>
        <p:spPr>
          <a:xfrm>
            <a:off x="936170" y="3537857"/>
            <a:ext cx="7739744" cy="115388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510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4B90-8815-A1BC-58B7-8E38F699F225}"/>
              </a:ext>
            </a:extLst>
          </p:cNvPr>
          <p:cNvSpPr>
            <a:spLocks noGrp="1"/>
          </p:cNvSpPr>
          <p:nvPr>
            <p:ph type="title"/>
          </p:nvPr>
        </p:nvSpPr>
        <p:spPr/>
        <p:txBody>
          <a:bodyPr/>
          <a:lstStyle/>
          <a:p>
            <a:r>
              <a:rPr lang="en-US"/>
              <a:t>Data Curation</a:t>
            </a:r>
          </a:p>
        </p:txBody>
      </p:sp>
      <p:sp>
        <p:nvSpPr>
          <p:cNvPr id="3" name="Content Placeholder 2">
            <a:extLst>
              <a:ext uri="{FF2B5EF4-FFF2-40B4-BE49-F238E27FC236}">
                <a16:creationId xmlns:a16="http://schemas.microsoft.com/office/drawing/2014/main" id="{F0A6B4EA-0524-71CE-31CD-6C1E67B9159B}"/>
              </a:ext>
            </a:extLst>
          </p:cNvPr>
          <p:cNvSpPr>
            <a:spLocks noGrp="1"/>
          </p:cNvSpPr>
          <p:nvPr>
            <p:ph idx="1"/>
          </p:nvPr>
        </p:nvSpPr>
        <p:spPr>
          <a:xfrm>
            <a:off x="685800" y="896145"/>
            <a:ext cx="7924800" cy="4800600"/>
          </a:xfrm>
        </p:spPr>
        <p:txBody>
          <a:bodyPr/>
          <a:lstStyle/>
          <a:p>
            <a:pPr marL="0" indent="0" algn="ctr">
              <a:buNone/>
            </a:pPr>
            <a:r>
              <a:rPr lang="en-US" b="1"/>
              <a:t> Sequential        Parallel Lines of Effort</a:t>
            </a:r>
          </a:p>
          <a:p>
            <a:endParaRPr lang="en-US"/>
          </a:p>
        </p:txBody>
      </p:sp>
      <p:sp>
        <p:nvSpPr>
          <p:cNvPr id="4" name="Slide Number Placeholder 3">
            <a:extLst>
              <a:ext uri="{FF2B5EF4-FFF2-40B4-BE49-F238E27FC236}">
                <a16:creationId xmlns:a16="http://schemas.microsoft.com/office/drawing/2014/main" id="{C3E5F2E8-C6A2-1868-B528-26F07ADA06CA}"/>
              </a:ext>
            </a:extLst>
          </p:cNvPr>
          <p:cNvSpPr>
            <a:spLocks noGrp="1"/>
          </p:cNvSpPr>
          <p:nvPr>
            <p:ph type="sldNum" sz="quarter" idx="12"/>
          </p:nvPr>
        </p:nvSpPr>
        <p:spPr/>
        <p:txBody>
          <a:bodyPr/>
          <a:lstStyle/>
          <a:p>
            <a:fld id="{97532FD7-F9E5-1545-8A05-4A5103D12954}" type="slidenum">
              <a:rPr lang="en-US" smtClean="0"/>
              <a:pPr/>
              <a:t>12</a:t>
            </a:fld>
            <a:endParaRPr lang="en-US"/>
          </a:p>
        </p:txBody>
      </p:sp>
      <p:sp>
        <p:nvSpPr>
          <p:cNvPr id="5" name="Arrow: Right 4">
            <a:extLst>
              <a:ext uri="{FF2B5EF4-FFF2-40B4-BE49-F238E27FC236}">
                <a16:creationId xmlns:a16="http://schemas.microsoft.com/office/drawing/2014/main" id="{12477424-6F3F-306D-B95C-5FB615A8D0C4}"/>
              </a:ext>
            </a:extLst>
          </p:cNvPr>
          <p:cNvSpPr/>
          <p:nvPr/>
        </p:nvSpPr>
        <p:spPr>
          <a:xfrm>
            <a:off x="2286000" y="2787851"/>
            <a:ext cx="2257425" cy="2070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Data Augmentation</a:t>
            </a:r>
          </a:p>
        </p:txBody>
      </p:sp>
      <p:sp>
        <p:nvSpPr>
          <p:cNvPr id="6" name="Arrow: Right 5">
            <a:extLst>
              <a:ext uri="{FF2B5EF4-FFF2-40B4-BE49-F238E27FC236}">
                <a16:creationId xmlns:a16="http://schemas.microsoft.com/office/drawing/2014/main" id="{8396D4F3-F017-7EFB-802F-0F500D56BA87}"/>
              </a:ext>
            </a:extLst>
          </p:cNvPr>
          <p:cNvSpPr/>
          <p:nvPr/>
        </p:nvSpPr>
        <p:spPr>
          <a:xfrm>
            <a:off x="4567237" y="2787851"/>
            <a:ext cx="2257425" cy="2070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Developing Analytical Techniques</a:t>
            </a:r>
          </a:p>
        </p:txBody>
      </p:sp>
      <p:sp>
        <p:nvSpPr>
          <p:cNvPr id="7" name="Arrow: Right 6">
            <a:extLst>
              <a:ext uri="{FF2B5EF4-FFF2-40B4-BE49-F238E27FC236}">
                <a16:creationId xmlns:a16="http://schemas.microsoft.com/office/drawing/2014/main" id="{F21FAC3F-E226-70A6-E626-C2240528B15E}"/>
              </a:ext>
            </a:extLst>
          </p:cNvPr>
          <p:cNvSpPr/>
          <p:nvPr/>
        </p:nvSpPr>
        <p:spPr>
          <a:xfrm>
            <a:off x="4763" y="2787851"/>
            <a:ext cx="2257425" cy="2070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Data Parsing &amp; Cleaning </a:t>
            </a:r>
          </a:p>
        </p:txBody>
      </p:sp>
      <p:sp>
        <p:nvSpPr>
          <p:cNvPr id="8" name="Arrow: Right 7">
            <a:extLst>
              <a:ext uri="{FF2B5EF4-FFF2-40B4-BE49-F238E27FC236}">
                <a16:creationId xmlns:a16="http://schemas.microsoft.com/office/drawing/2014/main" id="{B781FAD6-4F2D-3A84-E4DC-22C697C6F583}"/>
              </a:ext>
            </a:extLst>
          </p:cNvPr>
          <p:cNvSpPr/>
          <p:nvPr/>
        </p:nvSpPr>
        <p:spPr>
          <a:xfrm>
            <a:off x="6824662" y="2787851"/>
            <a:ext cx="2324101" cy="20700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Confirmation of Methodologies</a:t>
            </a:r>
          </a:p>
        </p:txBody>
      </p:sp>
      <p:sp>
        <p:nvSpPr>
          <p:cNvPr id="9" name="Arrow: Right 8">
            <a:extLst>
              <a:ext uri="{FF2B5EF4-FFF2-40B4-BE49-F238E27FC236}">
                <a16:creationId xmlns:a16="http://schemas.microsoft.com/office/drawing/2014/main" id="{A2D43CF0-0826-403D-A67B-6FD56B6DEEFF}"/>
              </a:ext>
            </a:extLst>
          </p:cNvPr>
          <p:cNvSpPr/>
          <p:nvPr/>
        </p:nvSpPr>
        <p:spPr>
          <a:xfrm>
            <a:off x="3662362" y="956070"/>
            <a:ext cx="373856" cy="410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AE9B21A-1E53-4BA2-3F03-48AFB3442C4B}"/>
              </a:ext>
            </a:extLst>
          </p:cNvPr>
          <p:cNvSpPr/>
          <p:nvPr/>
        </p:nvSpPr>
        <p:spPr>
          <a:xfrm>
            <a:off x="2972990" y="1391296"/>
            <a:ext cx="1966912" cy="137169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Weather Data</a:t>
            </a:r>
          </a:p>
        </p:txBody>
      </p:sp>
      <p:sp>
        <p:nvSpPr>
          <p:cNvPr id="11" name="Oval 10">
            <a:extLst>
              <a:ext uri="{FF2B5EF4-FFF2-40B4-BE49-F238E27FC236}">
                <a16:creationId xmlns:a16="http://schemas.microsoft.com/office/drawing/2014/main" id="{3067E866-2626-9B5B-EF40-81F6B1D59F5A}"/>
              </a:ext>
            </a:extLst>
          </p:cNvPr>
          <p:cNvSpPr/>
          <p:nvPr/>
        </p:nvSpPr>
        <p:spPr>
          <a:xfrm>
            <a:off x="2972990" y="3137050"/>
            <a:ext cx="1966912" cy="137169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LLM &amp; ML</a:t>
            </a:r>
          </a:p>
        </p:txBody>
      </p:sp>
      <p:sp>
        <p:nvSpPr>
          <p:cNvPr id="12" name="Oval 11">
            <a:extLst>
              <a:ext uri="{FF2B5EF4-FFF2-40B4-BE49-F238E27FC236}">
                <a16:creationId xmlns:a16="http://schemas.microsoft.com/office/drawing/2014/main" id="{449782C3-1CB4-ADE0-AD7D-650B1757E130}"/>
              </a:ext>
            </a:extLst>
          </p:cNvPr>
          <p:cNvSpPr/>
          <p:nvPr/>
        </p:nvSpPr>
        <p:spPr>
          <a:xfrm>
            <a:off x="2972990" y="5010895"/>
            <a:ext cx="2070498" cy="137169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Categorical Trends</a:t>
            </a:r>
          </a:p>
        </p:txBody>
      </p:sp>
      <p:sp>
        <p:nvSpPr>
          <p:cNvPr id="14" name="Oval 13">
            <a:extLst>
              <a:ext uri="{FF2B5EF4-FFF2-40B4-BE49-F238E27FC236}">
                <a16:creationId xmlns:a16="http://schemas.microsoft.com/office/drawing/2014/main" id="{C6789730-8D7F-111F-21BE-DD371D59B595}"/>
              </a:ext>
            </a:extLst>
          </p:cNvPr>
          <p:cNvSpPr/>
          <p:nvPr/>
        </p:nvSpPr>
        <p:spPr>
          <a:xfrm>
            <a:off x="7129464" y="4034731"/>
            <a:ext cx="2019300" cy="137169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Comparative Techniques</a:t>
            </a:r>
          </a:p>
        </p:txBody>
      </p:sp>
    </p:spTree>
    <p:extLst>
      <p:ext uri="{BB962C8B-B14F-4D97-AF65-F5344CB8AC3E}">
        <p14:creationId xmlns:p14="http://schemas.microsoft.com/office/powerpoint/2010/main" val="3079222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2.59259E-6 L -0.17136 -0.21435 " pathEditMode="relative" rAng="0" ptsTypes="AA">
                                      <p:cBhvr>
                                        <p:cTn id="6" dur="2000" fill="hold"/>
                                        <p:tgtEl>
                                          <p:spTgt spid="5"/>
                                        </p:tgtEl>
                                        <p:attrNameLst>
                                          <p:attrName>ppt_x</p:attrName>
                                          <p:attrName>ppt_y</p:attrName>
                                        </p:attrNameLst>
                                      </p:cBhvr>
                                      <p:rCtr x="-8576" y="-10718"/>
                                    </p:animMotion>
                                  </p:childTnLst>
                                </p:cTn>
                              </p:par>
                              <p:par>
                                <p:cTn id="7" presetID="42" presetClass="path" presetSubtype="0" accel="50000" decel="50000" fill="hold" grpId="0" nodeType="withEffect">
                                  <p:stCondLst>
                                    <p:cond delay="0"/>
                                  </p:stCondLst>
                                  <p:childTnLst>
                                    <p:animMotion origin="layout" path="M 3.33333E-6 2.59259E-6 L -0.43125 0.27338 " pathEditMode="relative" rAng="0" ptsTypes="AA">
                                      <p:cBhvr>
                                        <p:cTn id="8" dur="2000" fill="hold"/>
                                        <p:tgtEl>
                                          <p:spTgt spid="6"/>
                                        </p:tgtEl>
                                        <p:attrNameLst>
                                          <p:attrName>ppt_x</p:attrName>
                                          <p:attrName>ppt_y</p:attrName>
                                        </p:attrNameLst>
                                      </p:cBhvr>
                                      <p:rCtr x="-21563" y="13657"/>
                                    </p:animMotion>
                                  </p:childTnLst>
                                </p:cTn>
                              </p:par>
                              <p:par>
                                <p:cTn id="9" presetID="42" presetClass="path" presetSubtype="0" accel="50000" decel="50000" fill="hold" grpId="0" nodeType="withEffect">
                                  <p:stCondLst>
                                    <p:cond delay="0"/>
                                  </p:stCondLst>
                                  <p:childTnLst>
                                    <p:animMotion origin="layout" path="M 2.5E-6 2.59259E-6 L -0.21511 0.13842 " pathEditMode="relative" rAng="0" ptsTypes="AA">
                                      <p:cBhvr>
                                        <p:cTn id="10" dur="2000" fill="hold"/>
                                        <p:tgtEl>
                                          <p:spTgt spid="8"/>
                                        </p:tgtEl>
                                        <p:attrNameLst>
                                          <p:attrName>ppt_x</p:attrName>
                                          <p:attrName>ppt_y</p:attrName>
                                        </p:attrNameLst>
                                      </p:cBhvr>
                                      <p:rCtr x="-10764" y="6921"/>
                                    </p:animMotion>
                                  </p:childTnLst>
                                </p:cTn>
                              </p:par>
                              <p:par>
                                <p:cTn id="11" presetID="42" presetClass="path" presetSubtype="0" accel="50000" decel="50000" fill="hold" grpId="0" nodeType="withEffect">
                                  <p:stCondLst>
                                    <p:cond delay="0"/>
                                  </p:stCondLst>
                                  <p:childTnLst>
                                    <p:animMotion origin="layout" path="M 1.66667E-6 2.59259E-6 L 0.07604 -0.00047 " pathEditMode="relative" rAng="0" ptsTypes="AA">
                                      <p:cBhvr>
                                        <p:cTn id="12" dur="2000" fill="hold"/>
                                        <p:tgtEl>
                                          <p:spTgt spid="7"/>
                                        </p:tgtEl>
                                        <p:attrNameLst>
                                          <p:attrName>ppt_x</p:attrName>
                                          <p:attrName>ppt_y</p:attrName>
                                        </p:attrNameLst>
                                      </p:cBhvr>
                                      <p:rCtr x="3802" y="-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939573-4C8F-FC2E-AE7A-0DC5C11A18C5}"/>
              </a:ext>
            </a:extLst>
          </p:cNvPr>
          <p:cNvSpPr>
            <a:spLocks noGrp="1"/>
          </p:cNvSpPr>
          <p:nvPr>
            <p:ph type="title"/>
          </p:nvPr>
        </p:nvSpPr>
        <p:spPr/>
        <p:txBody>
          <a:bodyPr/>
          <a:lstStyle/>
          <a:p>
            <a:r>
              <a:rPr lang="en-US">
                <a:cs typeface="Arial"/>
              </a:rPr>
              <a:t>Data Cleaning</a:t>
            </a:r>
            <a:endParaRPr lang="en-US"/>
          </a:p>
        </p:txBody>
      </p:sp>
      <p:sp>
        <p:nvSpPr>
          <p:cNvPr id="2" name="Slide Number Placeholder 1">
            <a:extLst>
              <a:ext uri="{FF2B5EF4-FFF2-40B4-BE49-F238E27FC236}">
                <a16:creationId xmlns:a16="http://schemas.microsoft.com/office/drawing/2014/main" id="{BC989FF2-3C8F-FF7D-0B1B-5706C0BD3822}"/>
              </a:ext>
            </a:extLst>
          </p:cNvPr>
          <p:cNvSpPr>
            <a:spLocks noGrp="1"/>
          </p:cNvSpPr>
          <p:nvPr>
            <p:ph type="sldNum" sz="quarter" idx="12"/>
          </p:nvPr>
        </p:nvSpPr>
        <p:spPr/>
        <p:txBody>
          <a:bodyPr/>
          <a:lstStyle/>
          <a:p>
            <a:fld id="{97532FD7-F9E5-1545-8A05-4A5103D12954}" type="slidenum">
              <a:rPr lang="en-US" smtClean="0"/>
              <a:pPr/>
              <a:t>13</a:t>
            </a:fld>
            <a:endParaRPr lang="en-US"/>
          </a:p>
        </p:txBody>
      </p:sp>
      <p:pic>
        <p:nvPicPr>
          <p:cNvPr id="3" name="Picture 2">
            <a:extLst>
              <a:ext uri="{FF2B5EF4-FFF2-40B4-BE49-F238E27FC236}">
                <a16:creationId xmlns:a16="http://schemas.microsoft.com/office/drawing/2014/main" id="{906A2850-EE8B-BAAD-50A7-A68C36BC37D4}"/>
              </a:ext>
            </a:extLst>
          </p:cNvPr>
          <p:cNvPicPr>
            <a:picLocks noChangeAspect="1"/>
          </p:cNvPicPr>
          <p:nvPr/>
        </p:nvPicPr>
        <p:blipFill rotWithShape="1">
          <a:blip r:embed="rId4"/>
          <a:srcRect r="25287" b="45976"/>
          <a:stretch/>
        </p:blipFill>
        <p:spPr>
          <a:xfrm>
            <a:off x="20444" y="805200"/>
            <a:ext cx="46333342" cy="6052800"/>
          </a:xfrm>
          <a:prstGeom prst="rect">
            <a:avLst/>
          </a:prstGeom>
        </p:spPr>
      </p:pic>
    </p:spTree>
    <p:extLst>
      <p:ext uri="{BB962C8B-B14F-4D97-AF65-F5344CB8AC3E}">
        <p14:creationId xmlns:p14="http://schemas.microsoft.com/office/powerpoint/2010/main" val="3764718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88889E-6 -4.81481E-6 L -4.0717 -0.00393 " pathEditMode="relative" rAng="0" ptsTypes="AA">
                                      <p:cBhvr>
                                        <p:cTn id="6" dur="15000" fill="hold"/>
                                        <p:tgtEl>
                                          <p:spTgt spid="3"/>
                                        </p:tgtEl>
                                        <p:attrNameLst>
                                          <p:attrName>ppt_x</p:attrName>
                                          <p:attrName>ppt_y</p:attrName>
                                        </p:attrNameLst>
                                      </p:cBhvr>
                                      <p:rCtr x="-203594"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0EF2E-D93F-065D-B39F-5932A526218D}"/>
              </a:ext>
            </a:extLst>
          </p:cNvPr>
          <p:cNvSpPr>
            <a:spLocks noGrp="1"/>
          </p:cNvSpPr>
          <p:nvPr>
            <p:ph type="title"/>
          </p:nvPr>
        </p:nvSpPr>
        <p:spPr/>
        <p:txBody>
          <a:bodyPr/>
          <a:lstStyle/>
          <a:p>
            <a:r>
              <a:rPr lang="en-US"/>
              <a:t>Data Cleaning</a:t>
            </a:r>
          </a:p>
        </p:txBody>
      </p:sp>
      <p:sp>
        <p:nvSpPr>
          <p:cNvPr id="3" name="Content Placeholder 2">
            <a:extLst>
              <a:ext uri="{FF2B5EF4-FFF2-40B4-BE49-F238E27FC236}">
                <a16:creationId xmlns:a16="http://schemas.microsoft.com/office/drawing/2014/main" id="{3049A8B4-CF5F-1A77-9748-EF48BC007E7F}"/>
              </a:ext>
            </a:extLst>
          </p:cNvPr>
          <p:cNvSpPr>
            <a:spLocks noGrp="1"/>
          </p:cNvSpPr>
          <p:nvPr>
            <p:ph idx="1"/>
          </p:nvPr>
        </p:nvSpPr>
        <p:spPr/>
        <p:txBody>
          <a:bodyPr/>
          <a:lstStyle/>
          <a:p>
            <a:r>
              <a:rPr lang="en-US"/>
              <a:t>8,556 rows and 16 columns</a:t>
            </a:r>
          </a:p>
          <a:p>
            <a:pPr lvl="1"/>
            <a:r>
              <a:rPr lang="en-US"/>
              <a:t>19,000 null or missing values</a:t>
            </a:r>
          </a:p>
          <a:p>
            <a:pPr lvl="1"/>
            <a:r>
              <a:rPr lang="en-US"/>
              <a:t>Each row contains a single piracy incident</a:t>
            </a:r>
          </a:p>
          <a:p>
            <a:r>
              <a:rPr lang="en-US"/>
              <a:t>Little usable data up front</a:t>
            </a:r>
          </a:p>
          <a:p>
            <a:r>
              <a:rPr lang="en-US"/>
              <a:t>Data we need is in long strings</a:t>
            </a:r>
          </a:p>
          <a:p>
            <a:pPr lvl="1"/>
            <a:r>
              <a:rPr lang="en-US"/>
              <a:t>Natural language (user-input) sentences/paragraphs:</a:t>
            </a:r>
          </a:p>
          <a:p>
            <a:pPr lvl="2"/>
            <a:r>
              <a:rPr lang="en-US"/>
              <a:t>“Incident details”</a:t>
            </a:r>
          </a:p>
          <a:p>
            <a:pPr lvl="2"/>
            <a:r>
              <a:rPr lang="en-US"/>
              <a:t>“Consequences for crew </a:t>
            </a:r>
            <a:r>
              <a:rPr lang="en-US" err="1"/>
              <a:t>etc</a:t>
            </a:r>
            <a:r>
              <a:rPr lang="en-US"/>
              <a:t>”</a:t>
            </a:r>
          </a:p>
          <a:p>
            <a:pPr lvl="2"/>
            <a:r>
              <a:rPr lang="en-US"/>
              <a:t>“Action taken by master/crew”</a:t>
            </a:r>
          </a:p>
        </p:txBody>
      </p:sp>
      <p:sp>
        <p:nvSpPr>
          <p:cNvPr id="4" name="Slide Number Placeholder 3">
            <a:extLst>
              <a:ext uri="{FF2B5EF4-FFF2-40B4-BE49-F238E27FC236}">
                <a16:creationId xmlns:a16="http://schemas.microsoft.com/office/drawing/2014/main" id="{90AE54ED-0B91-FC24-15D9-6C4D49AFC450}"/>
              </a:ext>
            </a:extLst>
          </p:cNvPr>
          <p:cNvSpPr>
            <a:spLocks noGrp="1"/>
          </p:cNvSpPr>
          <p:nvPr>
            <p:ph type="sldNum" sz="quarter" idx="12"/>
          </p:nvPr>
        </p:nvSpPr>
        <p:spPr/>
        <p:txBody>
          <a:bodyPr/>
          <a:lstStyle/>
          <a:p>
            <a:fld id="{97532FD7-F9E5-1545-8A05-4A5103D12954}" type="slidenum">
              <a:rPr lang="en-US" smtClean="0"/>
              <a:pPr/>
              <a:t>14</a:t>
            </a:fld>
            <a:endParaRPr lang="en-US"/>
          </a:p>
        </p:txBody>
      </p:sp>
      <p:sp>
        <p:nvSpPr>
          <p:cNvPr id="5" name="TextBox 4">
            <a:extLst>
              <a:ext uri="{FF2B5EF4-FFF2-40B4-BE49-F238E27FC236}">
                <a16:creationId xmlns:a16="http://schemas.microsoft.com/office/drawing/2014/main" id="{8705B990-6F04-D73D-EA33-1551EDB81FE8}"/>
              </a:ext>
            </a:extLst>
          </p:cNvPr>
          <p:cNvSpPr txBox="1"/>
          <p:nvPr/>
        </p:nvSpPr>
        <p:spPr>
          <a:xfrm>
            <a:off x="2034139" y="5875490"/>
            <a:ext cx="5380522" cy="584775"/>
          </a:xfrm>
          <a:prstGeom prst="rect">
            <a:avLst/>
          </a:prstGeom>
          <a:noFill/>
          <a:ln w="28575">
            <a:solidFill>
              <a:srgbClr val="FF0000"/>
            </a:solidFill>
          </a:ln>
        </p:spPr>
        <p:txBody>
          <a:bodyPr wrap="square" rtlCol="0">
            <a:spAutoFit/>
          </a:bodyPr>
          <a:lstStyle/>
          <a:p>
            <a:pPr algn="ctr"/>
            <a:r>
              <a:rPr lang="en-US" sz="3200" b="1"/>
              <a:t>Not ideal input data</a:t>
            </a:r>
          </a:p>
        </p:txBody>
      </p:sp>
    </p:spTree>
    <p:extLst>
      <p:ext uri="{BB962C8B-B14F-4D97-AF65-F5344CB8AC3E}">
        <p14:creationId xmlns:p14="http://schemas.microsoft.com/office/powerpoint/2010/main" val="3237579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31552-8231-C2D6-E19C-CF678C21B797}"/>
              </a:ext>
            </a:extLst>
          </p:cNvPr>
          <p:cNvSpPr>
            <a:spLocks noGrp="1"/>
          </p:cNvSpPr>
          <p:nvPr>
            <p:ph type="title"/>
          </p:nvPr>
        </p:nvSpPr>
        <p:spPr/>
        <p:txBody>
          <a:bodyPr/>
          <a:lstStyle/>
          <a:p>
            <a:r>
              <a:rPr lang="en-US"/>
              <a:t>Data Cleaning</a:t>
            </a:r>
          </a:p>
        </p:txBody>
      </p:sp>
      <p:sp>
        <p:nvSpPr>
          <p:cNvPr id="3" name="Content Placeholder 2">
            <a:extLst>
              <a:ext uri="{FF2B5EF4-FFF2-40B4-BE49-F238E27FC236}">
                <a16:creationId xmlns:a16="http://schemas.microsoft.com/office/drawing/2014/main" id="{73D3EC74-BAE7-6CE9-0D7B-5E5AFDBE0629}"/>
              </a:ext>
            </a:extLst>
          </p:cNvPr>
          <p:cNvSpPr>
            <a:spLocks noGrp="1"/>
          </p:cNvSpPr>
          <p:nvPr>
            <p:ph idx="1"/>
          </p:nvPr>
        </p:nvSpPr>
        <p:spPr/>
        <p:txBody>
          <a:bodyPr/>
          <a:lstStyle/>
          <a:p>
            <a:r>
              <a:rPr lang="en-US"/>
              <a:t>Goals:</a:t>
            </a:r>
          </a:p>
          <a:p>
            <a:pPr lvl="1"/>
            <a:r>
              <a:rPr lang="en-US"/>
              <a:t>Ship Flag</a:t>
            </a:r>
          </a:p>
          <a:p>
            <a:pPr lvl="2"/>
            <a:r>
              <a:rPr lang="en-US"/>
              <a:t>IMO Number → ISO2 → Country</a:t>
            </a:r>
          </a:p>
          <a:p>
            <a:pPr lvl="1"/>
            <a:r>
              <a:rPr lang="en-US"/>
              <a:t>Boarded</a:t>
            </a:r>
          </a:p>
          <a:p>
            <a:pPr lvl="2"/>
            <a:r>
              <a:rPr lang="en-US"/>
              <a:t>Natural Language Processing</a:t>
            </a:r>
          </a:p>
          <a:p>
            <a:pPr lvl="1"/>
            <a:r>
              <a:rPr lang="en-US"/>
              <a:t>Hijacked</a:t>
            </a:r>
          </a:p>
          <a:p>
            <a:pPr lvl="2"/>
            <a:r>
              <a:rPr lang="en-US"/>
              <a:t>Natural Language Processing</a:t>
            </a:r>
          </a:p>
          <a:p>
            <a:pPr lvl="1"/>
            <a:r>
              <a:rPr lang="en-US"/>
              <a:t>Consequences to Crew</a:t>
            </a:r>
          </a:p>
          <a:p>
            <a:pPr lvl="2"/>
            <a:r>
              <a:rPr lang="en-US"/>
              <a:t>i.e. injured, held hostage, killed, etc.</a:t>
            </a:r>
          </a:p>
          <a:p>
            <a:pPr lvl="2"/>
            <a:r>
              <a:rPr lang="en-US"/>
              <a:t>Natural Language Processing</a:t>
            </a:r>
          </a:p>
        </p:txBody>
      </p:sp>
      <p:sp>
        <p:nvSpPr>
          <p:cNvPr id="4" name="Slide Number Placeholder 3">
            <a:extLst>
              <a:ext uri="{FF2B5EF4-FFF2-40B4-BE49-F238E27FC236}">
                <a16:creationId xmlns:a16="http://schemas.microsoft.com/office/drawing/2014/main" id="{AA978665-A4D5-3D1A-23F3-9FE655898E4C}"/>
              </a:ext>
            </a:extLst>
          </p:cNvPr>
          <p:cNvSpPr>
            <a:spLocks noGrp="1"/>
          </p:cNvSpPr>
          <p:nvPr>
            <p:ph type="sldNum" sz="quarter" idx="12"/>
          </p:nvPr>
        </p:nvSpPr>
        <p:spPr/>
        <p:txBody>
          <a:bodyPr/>
          <a:lstStyle/>
          <a:p>
            <a:fld id="{97532FD7-F9E5-1545-8A05-4A5103D12954}" type="slidenum">
              <a:rPr lang="en-US" smtClean="0"/>
              <a:pPr/>
              <a:t>15</a:t>
            </a:fld>
            <a:endParaRPr lang="en-US"/>
          </a:p>
        </p:txBody>
      </p:sp>
      <p:sp>
        <p:nvSpPr>
          <p:cNvPr id="5" name="TextBox 4">
            <a:extLst>
              <a:ext uri="{FF2B5EF4-FFF2-40B4-BE49-F238E27FC236}">
                <a16:creationId xmlns:a16="http://schemas.microsoft.com/office/drawing/2014/main" id="{7CE35390-DD56-8D11-6211-E22E331F81FA}"/>
              </a:ext>
            </a:extLst>
          </p:cNvPr>
          <p:cNvSpPr txBox="1"/>
          <p:nvPr/>
        </p:nvSpPr>
        <p:spPr>
          <a:xfrm>
            <a:off x="2034139" y="5254998"/>
            <a:ext cx="5380522" cy="1077218"/>
          </a:xfrm>
          <a:prstGeom prst="rect">
            <a:avLst/>
          </a:prstGeom>
          <a:noFill/>
          <a:ln w="28575">
            <a:solidFill>
              <a:srgbClr val="FF0000"/>
            </a:solidFill>
          </a:ln>
        </p:spPr>
        <p:txBody>
          <a:bodyPr wrap="square" rtlCol="0">
            <a:spAutoFit/>
          </a:bodyPr>
          <a:lstStyle/>
          <a:p>
            <a:pPr algn="ctr"/>
            <a:r>
              <a:rPr lang="en-US" sz="3200" b="1"/>
              <a:t>All this needs to be parsed out of the strings</a:t>
            </a:r>
          </a:p>
        </p:txBody>
      </p:sp>
    </p:spTree>
    <p:extLst>
      <p:ext uri="{BB962C8B-B14F-4D97-AF65-F5344CB8AC3E}">
        <p14:creationId xmlns:p14="http://schemas.microsoft.com/office/powerpoint/2010/main" val="1416699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C804F-C48C-7E63-6E8B-A3574A6B00EC}"/>
              </a:ext>
            </a:extLst>
          </p:cNvPr>
          <p:cNvSpPr>
            <a:spLocks noGrp="1"/>
          </p:cNvSpPr>
          <p:nvPr>
            <p:ph type="title"/>
          </p:nvPr>
        </p:nvSpPr>
        <p:spPr/>
        <p:txBody>
          <a:bodyPr/>
          <a:lstStyle/>
          <a:p>
            <a:r>
              <a:rPr lang="en-US"/>
              <a:t>Natural Language Processing: Problem</a:t>
            </a:r>
          </a:p>
        </p:txBody>
      </p:sp>
      <p:sp>
        <p:nvSpPr>
          <p:cNvPr id="3" name="Content Placeholder 2">
            <a:extLst>
              <a:ext uri="{FF2B5EF4-FFF2-40B4-BE49-F238E27FC236}">
                <a16:creationId xmlns:a16="http://schemas.microsoft.com/office/drawing/2014/main" id="{94A3DE1B-20EC-FF7F-2689-D99311CAA7A0}"/>
              </a:ext>
            </a:extLst>
          </p:cNvPr>
          <p:cNvSpPr>
            <a:spLocks noGrp="1"/>
          </p:cNvSpPr>
          <p:nvPr>
            <p:ph idx="1"/>
          </p:nvPr>
        </p:nvSpPr>
        <p:spPr>
          <a:xfrm>
            <a:off x="762000" y="1295400"/>
            <a:ext cx="7924800" cy="4730015"/>
          </a:xfrm>
        </p:spPr>
        <p:txBody>
          <a:bodyPr/>
          <a:lstStyle/>
          <a:p>
            <a:pPr>
              <a:spcAft>
                <a:spcPts val="1800"/>
              </a:spcAft>
            </a:pPr>
            <a:r>
              <a:rPr lang="en-US"/>
              <a:t>Three robbers in a boat </a:t>
            </a:r>
            <a:r>
              <a:rPr lang="en-US" b="1">
                <a:solidFill>
                  <a:srgbClr val="FF0000"/>
                </a:solidFill>
              </a:rPr>
              <a:t>boarded</a:t>
            </a:r>
            <a:r>
              <a:rPr lang="en-US"/>
              <a:t> the ship, while at anchor, broke into ship's stores and when alert crew mustered, they escaped with their loot.</a:t>
            </a:r>
          </a:p>
          <a:p>
            <a:pPr>
              <a:spcAft>
                <a:spcPts val="1800"/>
              </a:spcAft>
            </a:pPr>
            <a:r>
              <a:rPr lang="en-US"/>
              <a:t>Incident reported to port authority through the local agents. Upon berthing, </a:t>
            </a:r>
            <a:r>
              <a:rPr lang="en-US" b="1">
                <a:solidFill>
                  <a:srgbClr val="0070C0"/>
                </a:solidFill>
              </a:rPr>
              <a:t>the police boarded </a:t>
            </a:r>
            <a:r>
              <a:rPr lang="en-US"/>
              <a:t>the ship for investigation.</a:t>
            </a:r>
          </a:p>
          <a:p>
            <a:pPr>
              <a:spcAft>
                <a:spcPts val="1800"/>
              </a:spcAft>
            </a:pPr>
            <a:r>
              <a:rPr lang="en-US"/>
              <a:t>A pirate boat </a:t>
            </a:r>
            <a:r>
              <a:rPr lang="en-US" b="1">
                <a:solidFill>
                  <a:srgbClr val="0070C0"/>
                </a:solidFill>
              </a:rPr>
              <a:t>attempted to board </a:t>
            </a:r>
            <a:r>
              <a:rPr lang="en-US"/>
              <a:t>the ship while underway.</a:t>
            </a:r>
          </a:p>
        </p:txBody>
      </p:sp>
      <p:sp>
        <p:nvSpPr>
          <p:cNvPr id="4" name="Slide Number Placeholder 3">
            <a:extLst>
              <a:ext uri="{FF2B5EF4-FFF2-40B4-BE49-F238E27FC236}">
                <a16:creationId xmlns:a16="http://schemas.microsoft.com/office/drawing/2014/main" id="{E92B4D86-D16E-61BC-02F2-02785E2815E1}"/>
              </a:ext>
            </a:extLst>
          </p:cNvPr>
          <p:cNvSpPr>
            <a:spLocks noGrp="1"/>
          </p:cNvSpPr>
          <p:nvPr>
            <p:ph type="sldNum" sz="quarter" idx="12"/>
          </p:nvPr>
        </p:nvSpPr>
        <p:spPr/>
        <p:txBody>
          <a:bodyPr/>
          <a:lstStyle/>
          <a:p>
            <a:fld id="{97532FD7-F9E5-1545-8A05-4A5103D12954}" type="slidenum">
              <a:rPr lang="en-US" smtClean="0"/>
              <a:pPr/>
              <a:t>16</a:t>
            </a:fld>
            <a:endParaRPr lang="en-US"/>
          </a:p>
        </p:txBody>
      </p:sp>
      <p:grpSp>
        <p:nvGrpSpPr>
          <p:cNvPr id="6" name="Group 5">
            <a:extLst>
              <a:ext uri="{FF2B5EF4-FFF2-40B4-BE49-F238E27FC236}">
                <a16:creationId xmlns:a16="http://schemas.microsoft.com/office/drawing/2014/main" id="{48D682BC-FCE9-F46F-A75F-4D9DBEF548BF}"/>
              </a:ext>
            </a:extLst>
          </p:cNvPr>
          <p:cNvGrpSpPr/>
          <p:nvPr/>
        </p:nvGrpSpPr>
        <p:grpSpPr>
          <a:xfrm>
            <a:off x="1033853" y="2546842"/>
            <a:ext cx="7621689" cy="4011973"/>
            <a:chOff x="1211424" y="2546842"/>
            <a:chExt cx="7025951" cy="3698383"/>
          </a:xfrm>
        </p:grpSpPr>
        <p:pic>
          <p:nvPicPr>
            <p:cNvPr id="1028" name="Picture 4" descr="When it's the 5th day of Christmas… : r/lotrmemes">
              <a:extLst>
                <a:ext uri="{FF2B5EF4-FFF2-40B4-BE49-F238E27FC236}">
                  <a16:creationId xmlns:a16="http://schemas.microsoft.com/office/drawing/2014/main" id="{97EB3CE1-7C0F-D09F-738D-0BDA488D4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1424" y="2546842"/>
              <a:ext cx="7025951" cy="36983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0731EA-04DE-C12E-6F94-FC59F743206D}"/>
                </a:ext>
              </a:extLst>
            </p:cNvPr>
            <p:cNvSpPr txBox="1"/>
            <p:nvPr/>
          </p:nvSpPr>
          <p:spPr>
            <a:xfrm>
              <a:off x="2214467" y="3270708"/>
              <a:ext cx="2814733" cy="646331"/>
            </a:xfrm>
            <a:prstGeom prst="rect">
              <a:avLst/>
            </a:prstGeom>
            <a:solidFill>
              <a:schemeClr val="tx1"/>
            </a:solidFill>
          </p:spPr>
          <p:txBody>
            <a:bodyPr wrap="square" rtlCol="0">
              <a:spAutoFit/>
            </a:bodyPr>
            <a:lstStyle/>
            <a:p>
              <a:r>
                <a:rPr lang="en-US">
                  <a:solidFill>
                    <a:srgbClr val="F8F6D6"/>
                  </a:solidFill>
                  <a:latin typeface="Arial" panose="020B0604020202020204" pitchFamily="34" charset="0"/>
                  <a:ea typeface="Libian TC" panose="02010600040101010101" pitchFamily="2" charset="-120"/>
                  <a:cs typeface="Arial" panose="020B0604020202020204" pitchFamily="34" charset="0"/>
                </a:rPr>
                <a:t>another 18,000 ways to say ‘boarded’ were made.</a:t>
              </a:r>
            </a:p>
          </p:txBody>
        </p:sp>
      </p:grpSp>
    </p:spTree>
    <p:extLst>
      <p:ext uri="{BB962C8B-B14F-4D97-AF65-F5344CB8AC3E}">
        <p14:creationId xmlns:p14="http://schemas.microsoft.com/office/powerpoint/2010/main" val="1367234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E1F2-C2FF-B39C-9C29-B60DC509F334}"/>
              </a:ext>
            </a:extLst>
          </p:cNvPr>
          <p:cNvSpPr>
            <a:spLocks noGrp="1"/>
          </p:cNvSpPr>
          <p:nvPr>
            <p:ph type="title"/>
          </p:nvPr>
        </p:nvSpPr>
        <p:spPr/>
        <p:txBody>
          <a:bodyPr/>
          <a:lstStyle/>
          <a:p>
            <a:r>
              <a:rPr lang="en-US"/>
              <a:t>Natural Language Processing: Problem</a:t>
            </a:r>
          </a:p>
        </p:txBody>
      </p:sp>
      <p:sp>
        <p:nvSpPr>
          <p:cNvPr id="3" name="Content Placeholder 2">
            <a:extLst>
              <a:ext uri="{FF2B5EF4-FFF2-40B4-BE49-F238E27FC236}">
                <a16:creationId xmlns:a16="http://schemas.microsoft.com/office/drawing/2014/main" id="{64E31AB1-0662-0547-FF46-ECB1A6CC0A9F}"/>
              </a:ext>
            </a:extLst>
          </p:cNvPr>
          <p:cNvSpPr>
            <a:spLocks noGrp="1"/>
          </p:cNvSpPr>
          <p:nvPr>
            <p:ph idx="1"/>
          </p:nvPr>
        </p:nvSpPr>
        <p:spPr>
          <a:xfrm>
            <a:off x="762000" y="1295400"/>
            <a:ext cx="7924800" cy="2727960"/>
          </a:xfrm>
        </p:spPr>
        <p:txBody>
          <a:bodyPr/>
          <a:lstStyle/>
          <a:p>
            <a:r>
              <a:rPr lang="en-US"/>
              <a:t>The duty watchman onboard the ship at anchor, </a:t>
            </a:r>
            <a:r>
              <a:rPr lang="en-US" b="1">
                <a:solidFill>
                  <a:srgbClr val="0070C0"/>
                </a:solidFill>
              </a:rPr>
              <a:t>noticed robbers trying to open the watertight door </a:t>
            </a:r>
            <a:r>
              <a:rPr lang="en-US"/>
              <a:t>to the forecastle store. He immediately alerted the OOW who, in turn, raised the alarm and crew mustered. On seeing crew alertness, </a:t>
            </a:r>
            <a:r>
              <a:rPr lang="en-US" b="1">
                <a:solidFill>
                  <a:srgbClr val="0070C0"/>
                </a:solidFill>
              </a:rPr>
              <a:t>the robbers jumped overboard and escaped </a:t>
            </a:r>
            <a:r>
              <a:rPr lang="en-US"/>
              <a:t>empty handed in a waiting boat with one accomplice.</a:t>
            </a:r>
          </a:p>
        </p:txBody>
      </p:sp>
      <p:sp>
        <p:nvSpPr>
          <p:cNvPr id="4" name="Slide Number Placeholder 3">
            <a:extLst>
              <a:ext uri="{FF2B5EF4-FFF2-40B4-BE49-F238E27FC236}">
                <a16:creationId xmlns:a16="http://schemas.microsoft.com/office/drawing/2014/main" id="{5154F278-4609-E3BA-1019-B7FF03AB862A}"/>
              </a:ext>
            </a:extLst>
          </p:cNvPr>
          <p:cNvSpPr>
            <a:spLocks noGrp="1"/>
          </p:cNvSpPr>
          <p:nvPr>
            <p:ph type="sldNum" sz="quarter" idx="12"/>
          </p:nvPr>
        </p:nvSpPr>
        <p:spPr/>
        <p:txBody>
          <a:bodyPr/>
          <a:lstStyle/>
          <a:p>
            <a:fld id="{97532FD7-F9E5-1545-8A05-4A5103D12954}" type="slidenum">
              <a:rPr lang="en-US" smtClean="0"/>
              <a:pPr/>
              <a:t>17</a:t>
            </a:fld>
            <a:endParaRPr lang="en-US"/>
          </a:p>
        </p:txBody>
      </p:sp>
      <p:sp>
        <p:nvSpPr>
          <p:cNvPr id="5" name="TextBox 4">
            <a:extLst>
              <a:ext uri="{FF2B5EF4-FFF2-40B4-BE49-F238E27FC236}">
                <a16:creationId xmlns:a16="http://schemas.microsoft.com/office/drawing/2014/main" id="{617E880C-D30B-E985-80D7-DFA55CDEAEC9}"/>
              </a:ext>
            </a:extLst>
          </p:cNvPr>
          <p:cNvSpPr txBox="1"/>
          <p:nvPr/>
        </p:nvSpPr>
        <p:spPr>
          <a:xfrm>
            <a:off x="2034139" y="5406132"/>
            <a:ext cx="5380522" cy="1077218"/>
          </a:xfrm>
          <a:prstGeom prst="rect">
            <a:avLst/>
          </a:prstGeom>
          <a:noFill/>
          <a:ln w="28575">
            <a:solidFill>
              <a:srgbClr val="FF0000"/>
            </a:solidFill>
          </a:ln>
        </p:spPr>
        <p:txBody>
          <a:bodyPr wrap="square" rtlCol="0">
            <a:spAutoFit/>
          </a:bodyPr>
          <a:lstStyle/>
          <a:p>
            <a:pPr algn="ctr"/>
            <a:r>
              <a:rPr lang="en-US" sz="3200" b="1"/>
              <a:t>Is this a boarding incident?</a:t>
            </a:r>
          </a:p>
        </p:txBody>
      </p:sp>
    </p:spTree>
    <p:extLst>
      <p:ext uri="{BB962C8B-B14F-4D97-AF65-F5344CB8AC3E}">
        <p14:creationId xmlns:p14="http://schemas.microsoft.com/office/powerpoint/2010/main" val="1889572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1735-A02B-CA8A-1489-0469C6751565}"/>
              </a:ext>
            </a:extLst>
          </p:cNvPr>
          <p:cNvSpPr>
            <a:spLocks noGrp="1"/>
          </p:cNvSpPr>
          <p:nvPr>
            <p:ph type="title"/>
          </p:nvPr>
        </p:nvSpPr>
        <p:spPr/>
        <p:txBody>
          <a:bodyPr/>
          <a:lstStyle/>
          <a:p>
            <a:r>
              <a:rPr lang="en-US"/>
              <a:t>Natural Language Processing: Problem</a:t>
            </a:r>
          </a:p>
        </p:txBody>
      </p:sp>
      <p:sp>
        <p:nvSpPr>
          <p:cNvPr id="4" name="Slide Number Placeholder 3">
            <a:extLst>
              <a:ext uri="{FF2B5EF4-FFF2-40B4-BE49-F238E27FC236}">
                <a16:creationId xmlns:a16="http://schemas.microsoft.com/office/drawing/2014/main" id="{E70AB937-3FA0-DCEC-CC37-73C24ECCC1A6}"/>
              </a:ext>
            </a:extLst>
          </p:cNvPr>
          <p:cNvSpPr>
            <a:spLocks noGrp="1"/>
          </p:cNvSpPr>
          <p:nvPr>
            <p:ph type="sldNum" sz="quarter" idx="12"/>
          </p:nvPr>
        </p:nvSpPr>
        <p:spPr/>
        <p:txBody>
          <a:bodyPr/>
          <a:lstStyle/>
          <a:p>
            <a:fld id="{97532FD7-F9E5-1545-8A05-4A5103D12954}" type="slidenum">
              <a:rPr lang="en-US" smtClean="0"/>
              <a:pPr/>
              <a:t>18</a:t>
            </a:fld>
            <a:endParaRPr lang="en-US"/>
          </a:p>
        </p:txBody>
      </p:sp>
      <p:pic>
        <p:nvPicPr>
          <p:cNvPr id="4098" name="Picture 2" descr="Rabbits are holesome : r/antimeme">
            <a:extLst>
              <a:ext uri="{FF2B5EF4-FFF2-40B4-BE49-F238E27FC236}">
                <a16:creationId xmlns:a16="http://schemas.microsoft.com/office/drawing/2014/main" id="{ECE4DDAD-7BFB-2C05-54E1-0554E9712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343" y="1102368"/>
            <a:ext cx="6917313" cy="480248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31EB372A-ACDA-84D1-0357-A7D034D841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8028" y="3801978"/>
            <a:ext cx="1310343" cy="416927"/>
          </a:xfrm>
          <a:prstGeom prst="rect">
            <a:avLst/>
          </a:prstGeom>
        </p:spPr>
      </p:pic>
    </p:spTree>
    <p:extLst>
      <p:ext uri="{BB962C8B-B14F-4D97-AF65-F5344CB8AC3E}">
        <p14:creationId xmlns:p14="http://schemas.microsoft.com/office/powerpoint/2010/main" val="2354538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284222-97DF-F0A9-AEFE-21962C999EE5}"/>
              </a:ext>
            </a:extLst>
          </p:cNvPr>
          <p:cNvSpPr/>
          <p:nvPr/>
        </p:nvSpPr>
        <p:spPr>
          <a:xfrm>
            <a:off x="4021756" y="4706754"/>
            <a:ext cx="5143562" cy="21512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AE8847-3BF8-65E4-A156-D17E15B91BE9}"/>
              </a:ext>
            </a:extLst>
          </p:cNvPr>
          <p:cNvSpPr>
            <a:spLocks noGrp="1"/>
          </p:cNvSpPr>
          <p:nvPr>
            <p:ph type="title"/>
          </p:nvPr>
        </p:nvSpPr>
        <p:spPr/>
        <p:txBody>
          <a:bodyPr/>
          <a:lstStyle/>
          <a:p>
            <a:r>
              <a:rPr lang="en-US"/>
              <a:t>Natural Language Processing: </a:t>
            </a:r>
            <a:r>
              <a:rPr lang="en-US" err="1"/>
              <a:t>spaCy</a:t>
            </a:r>
            <a:endParaRPr lang="en-US"/>
          </a:p>
        </p:txBody>
      </p:sp>
      <p:sp>
        <p:nvSpPr>
          <p:cNvPr id="4" name="Slide Number Placeholder 3">
            <a:extLst>
              <a:ext uri="{FF2B5EF4-FFF2-40B4-BE49-F238E27FC236}">
                <a16:creationId xmlns:a16="http://schemas.microsoft.com/office/drawing/2014/main" id="{47528CFB-41C2-0BD5-617B-F0F519D88C11}"/>
              </a:ext>
            </a:extLst>
          </p:cNvPr>
          <p:cNvSpPr>
            <a:spLocks noGrp="1"/>
          </p:cNvSpPr>
          <p:nvPr>
            <p:ph type="sldNum" sz="quarter" idx="12"/>
          </p:nvPr>
        </p:nvSpPr>
        <p:spPr/>
        <p:txBody>
          <a:bodyPr/>
          <a:lstStyle/>
          <a:p>
            <a:fld id="{97532FD7-F9E5-1545-8A05-4A5103D12954}" type="slidenum">
              <a:rPr lang="en-US" smtClean="0"/>
              <a:pPr/>
              <a:t>19</a:t>
            </a:fld>
            <a:endParaRPr lang="en-US"/>
          </a:p>
        </p:txBody>
      </p:sp>
      <p:pic>
        <p:nvPicPr>
          <p:cNvPr id="9" name="Picture 8" descr="A screenshot of a computer&#10;&#10;Description automatically generated">
            <a:extLst>
              <a:ext uri="{FF2B5EF4-FFF2-40B4-BE49-F238E27FC236}">
                <a16:creationId xmlns:a16="http://schemas.microsoft.com/office/drawing/2014/main" id="{92338E11-1A77-5B79-008D-13A3FEAA7B90}"/>
              </a:ext>
            </a:extLst>
          </p:cNvPr>
          <p:cNvPicPr>
            <a:picLocks noChangeAspect="1"/>
          </p:cNvPicPr>
          <p:nvPr/>
        </p:nvPicPr>
        <p:blipFill rotWithShape="1">
          <a:blip r:embed="rId2">
            <a:extLst>
              <a:ext uri="{28A0092B-C50C-407E-A947-70E740481C1C}">
                <a14:useLocalDpi xmlns:a14="http://schemas.microsoft.com/office/drawing/2010/main" val="0"/>
              </a:ext>
            </a:extLst>
          </a:blip>
          <a:srcRect t="8007" r="-62" b="3674"/>
          <a:stretch/>
        </p:blipFill>
        <p:spPr>
          <a:xfrm>
            <a:off x="359020" y="924028"/>
            <a:ext cx="8806297" cy="5024385"/>
          </a:xfrm>
          <a:prstGeom prst="rect">
            <a:avLst/>
          </a:prstGeom>
        </p:spPr>
      </p:pic>
      <p:sp>
        <p:nvSpPr>
          <p:cNvPr id="10" name="TextBox 9">
            <a:extLst>
              <a:ext uri="{FF2B5EF4-FFF2-40B4-BE49-F238E27FC236}">
                <a16:creationId xmlns:a16="http://schemas.microsoft.com/office/drawing/2014/main" id="{4438EED8-45BC-4D24-A602-20E5839F810F}"/>
              </a:ext>
            </a:extLst>
          </p:cNvPr>
          <p:cNvSpPr txBox="1"/>
          <p:nvPr/>
        </p:nvSpPr>
        <p:spPr>
          <a:xfrm>
            <a:off x="778328" y="5835209"/>
            <a:ext cx="7587343" cy="261610"/>
          </a:xfrm>
          <a:prstGeom prst="rect">
            <a:avLst/>
          </a:prstGeom>
          <a:noFill/>
        </p:spPr>
        <p:txBody>
          <a:bodyPr wrap="square" rtlCol="0">
            <a:spAutoFit/>
          </a:bodyPr>
          <a:lstStyle/>
          <a:p>
            <a:r>
              <a:rPr lang="en-US" sz="1100"/>
              <a:t>Source: https://</a:t>
            </a:r>
            <a:r>
              <a:rPr lang="en-US" sz="1100" err="1"/>
              <a:t>spacy.io</a:t>
            </a:r>
            <a:endParaRPr lang="en-US" sz="1100"/>
          </a:p>
        </p:txBody>
      </p:sp>
    </p:spTree>
    <p:extLst>
      <p:ext uri="{BB962C8B-B14F-4D97-AF65-F5344CB8AC3E}">
        <p14:creationId xmlns:p14="http://schemas.microsoft.com/office/powerpoint/2010/main" val="1846912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6DE3-8BD3-706A-0F1D-07D36D508C67}"/>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D234EDDB-B295-8481-722D-D6E477B6D031}"/>
              </a:ext>
            </a:extLst>
          </p:cNvPr>
          <p:cNvSpPr>
            <a:spLocks noGrp="1"/>
          </p:cNvSpPr>
          <p:nvPr>
            <p:ph idx="1"/>
          </p:nvPr>
        </p:nvSpPr>
        <p:spPr/>
        <p:txBody>
          <a:bodyPr vert="horz" lIns="68580" tIns="34290" rIns="68580" bIns="34290" rtlCol="0" anchor="t">
            <a:normAutofit/>
          </a:bodyPr>
          <a:lstStyle/>
          <a:p>
            <a:r>
              <a:rPr lang="en-US"/>
              <a:t>Problem Framing</a:t>
            </a:r>
          </a:p>
          <a:p>
            <a:r>
              <a:rPr lang="en-US"/>
              <a:t>Data Curation</a:t>
            </a:r>
          </a:p>
          <a:p>
            <a:r>
              <a:rPr lang="en-US"/>
              <a:t>Data Cleaning</a:t>
            </a:r>
          </a:p>
          <a:p>
            <a:r>
              <a:rPr lang="en-US"/>
              <a:t>Natural Language Processing</a:t>
            </a:r>
          </a:p>
          <a:p>
            <a:r>
              <a:rPr lang="en-US"/>
              <a:t>Computational and Categorical Analysis</a:t>
            </a:r>
          </a:p>
          <a:p>
            <a:r>
              <a:rPr lang="en-US"/>
              <a:t>Data Frame Comparison</a:t>
            </a:r>
          </a:p>
          <a:p>
            <a:r>
              <a:rPr lang="en-US"/>
              <a:t>Lessons Learned and Future Work</a:t>
            </a:r>
          </a:p>
        </p:txBody>
      </p:sp>
      <p:sp>
        <p:nvSpPr>
          <p:cNvPr id="4" name="Slide Number Placeholder 3">
            <a:extLst>
              <a:ext uri="{FF2B5EF4-FFF2-40B4-BE49-F238E27FC236}">
                <a16:creationId xmlns:a16="http://schemas.microsoft.com/office/drawing/2014/main" id="{FB0E422B-5106-EBE3-D80C-9C7786A8171A}"/>
              </a:ext>
            </a:extLst>
          </p:cNvPr>
          <p:cNvSpPr>
            <a:spLocks noGrp="1"/>
          </p:cNvSpPr>
          <p:nvPr>
            <p:ph type="sldNum" sz="quarter" idx="12"/>
          </p:nvPr>
        </p:nvSpPr>
        <p:spPr/>
        <p:txBody>
          <a:bodyPr/>
          <a:lstStyle/>
          <a:p>
            <a:fld id="{97532FD7-F9E5-1545-8A05-4A5103D12954}" type="slidenum">
              <a:rPr lang="en-US" smtClean="0"/>
              <a:pPr/>
              <a:t>2</a:t>
            </a:fld>
            <a:endParaRPr lang="en-US"/>
          </a:p>
        </p:txBody>
      </p:sp>
    </p:spTree>
    <p:extLst>
      <p:ext uri="{BB962C8B-B14F-4D97-AF65-F5344CB8AC3E}">
        <p14:creationId xmlns:p14="http://schemas.microsoft.com/office/powerpoint/2010/main" val="1900935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E6E2-7221-23E5-3609-1B1ABA750414}"/>
              </a:ext>
            </a:extLst>
          </p:cNvPr>
          <p:cNvSpPr>
            <a:spLocks noGrp="1"/>
          </p:cNvSpPr>
          <p:nvPr>
            <p:ph type="title"/>
          </p:nvPr>
        </p:nvSpPr>
        <p:spPr/>
        <p:txBody>
          <a:bodyPr/>
          <a:lstStyle/>
          <a:p>
            <a:r>
              <a:rPr lang="en-US"/>
              <a:t>Natural Language Processing: Overview</a:t>
            </a:r>
          </a:p>
        </p:txBody>
      </p:sp>
      <p:pic>
        <p:nvPicPr>
          <p:cNvPr id="6" name="Content Placeholder 5">
            <a:extLst>
              <a:ext uri="{FF2B5EF4-FFF2-40B4-BE49-F238E27FC236}">
                <a16:creationId xmlns:a16="http://schemas.microsoft.com/office/drawing/2014/main" id="{83228DF2-51F8-F955-9A8F-E73C7249978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000" y="1223506"/>
            <a:ext cx="7924800" cy="1509921"/>
          </a:xfrm>
        </p:spPr>
      </p:pic>
      <p:sp>
        <p:nvSpPr>
          <p:cNvPr id="4" name="Slide Number Placeholder 3">
            <a:extLst>
              <a:ext uri="{FF2B5EF4-FFF2-40B4-BE49-F238E27FC236}">
                <a16:creationId xmlns:a16="http://schemas.microsoft.com/office/drawing/2014/main" id="{22C1AF5A-EE7B-7CD4-BA76-A4781B3F324B}"/>
              </a:ext>
            </a:extLst>
          </p:cNvPr>
          <p:cNvSpPr>
            <a:spLocks noGrp="1"/>
          </p:cNvSpPr>
          <p:nvPr>
            <p:ph type="sldNum" sz="quarter" idx="12"/>
          </p:nvPr>
        </p:nvSpPr>
        <p:spPr/>
        <p:txBody>
          <a:bodyPr/>
          <a:lstStyle/>
          <a:p>
            <a:fld id="{97532FD7-F9E5-1545-8A05-4A5103D12954}" type="slidenum">
              <a:rPr lang="en-US" smtClean="0"/>
              <a:pPr/>
              <a:t>20</a:t>
            </a:fld>
            <a:endParaRPr lang="en-US"/>
          </a:p>
        </p:txBody>
      </p:sp>
      <p:pic>
        <p:nvPicPr>
          <p:cNvPr id="8" name="Graphic 7">
            <a:extLst>
              <a:ext uri="{FF2B5EF4-FFF2-40B4-BE49-F238E27FC236}">
                <a16:creationId xmlns:a16="http://schemas.microsoft.com/office/drawing/2014/main" id="{1014EAF4-D983-6142-10A4-F97D644478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979" y="6130636"/>
            <a:ext cx="1856924" cy="590839"/>
          </a:xfrm>
          <a:prstGeom prst="rect">
            <a:avLst/>
          </a:prstGeom>
        </p:spPr>
      </p:pic>
      <p:sp>
        <p:nvSpPr>
          <p:cNvPr id="9" name="Multiply 8">
            <a:extLst>
              <a:ext uri="{FF2B5EF4-FFF2-40B4-BE49-F238E27FC236}">
                <a16:creationId xmlns:a16="http://schemas.microsoft.com/office/drawing/2014/main" id="{F9C6B743-3D68-3BF6-9F61-DED15839767D}"/>
              </a:ext>
            </a:extLst>
          </p:cNvPr>
          <p:cNvSpPr/>
          <p:nvPr/>
        </p:nvSpPr>
        <p:spPr>
          <a:xfrm>
            <a:off x="5091112" y="1612160"/>
            <a:ext cx="1204913" cy="1187942"/>
          </a:xfrm>
          <a:prstGeom prst="mathMultiply">
            <a:avLst/>
          </a:prstGeom>
          <a:solidFill>
            <a:srgbClr val="FF0000">
              <a:alpha val="62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2">
                    <a:lumMod val="75000"/>
                  </a:schemeClr>
                </a:solidFill>
              </a:ln>
            </a:endParaRPr>
          </a:p>
        </p:txBody>
      </p:sp>
      <p:sp>
        <p:nvSpPr>
          <p:cNvPr id="10" name="Up Arrow Callout 9">
            <a:extLst>
              <a:ext uri="{FF2B5EF4-FFF2-40B4-BE49-F238E27FC236}">
                <a16:creationId xmlns:a16="http://schemas.microsoft.com/office/drawing/2014/main" id="{C3C8611F-ECBE-FC35-CC66-41AB3F110722}"/>
              </a:ext>
            </a:extLst>
          </p:cNvPr>
          <p:cNvSpPr/>
          <p:nvPr/>
        </p:nvSpPr>
        <p:spPr>
          <a:xfrm>
            <a:off x="1964531" y="2589212"/>
            <a:ext cx="1750219" cy="914400"/>
          </a:xfrm>
          <a:prstGeom prst="upArrowCallout">
            <a:avLst>
              <a:gd name="adj1" fmla="val 8312"/>
              <a:gd name="adj2" fmla="val 18750"/>
              <a:gd name="adj3" fmla="val 25000"/>
              <a:gd name="adj4" fmla="val 49352"/>
            </a:avLst>
          </a:prstGeom>
          <a:solidFill>
            <a:srgbClr val="EAC1CD"/>
          </a:solidFill>
          <a:ln>
            <a:solidFill>
              <a:srgbClr val="F03969"/>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a:solidFill>
                  <a:schemeClr val="tx1"/>
                </a:solidFill>
              </a:rPr>
              <a:t>Split words into individual tokens</a:t>
            </a:r>
          </a:p>
        </p:txBody>
      </p:sp>
      <p:sp>
        <p:nvSpPr>
          <p:cNvPr id="11" name="Up Arrow Callout 10">
            <a:extLst>
              <a:ext uri="{FF2B5EF4-FFF2-40B4-BE49-F238E27FC236}">
                <a16:creationId xmlns:a16="http://schemas.microsoft.com/office/drawing/2014/main" id="{C51E2B26-F7AA-1586-FD0B-00F62605A616}"/>
              </a:ext>
            </a:extLst>
          </p:cNvPr>
          <p:cNvSpPr/>
          <p:nvPr/>
        </p:nvSpPr>
        <p:spPr>
          <a:xfrm>
            <a:off x="3145831" y="2579687"/>
            <a:ext cx="1521619" cy="1509921"/>
          </a:xfrm>
          <a:prstGeom prst="upArrowCallout">
            <a:avLst>
              <a:gd name="adj1" fmla="val 4320"/>
              <a:gd name="adj2" fmla="val 10166"/>
              <a:gd name="adj3" fmla="val 14660"/>
              <a:gd name="adj4" fmla="val 30868"/>
            </a:avLst>
          </a:prstGeom>
          <a:solidFill>
            <a:srgbClr val="F3D7B2"/>
          </a:solidFill>
          <a:ln>
            <a:solidFill>
              <a:srgbClr val="F1A43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a:solidFill>
                  <a:schemeClr val="tx1"/>
                </a:solidFill>
              </a:rPr>
              <a:t>Assign parts of speech to token</a:t>
            </a:r>
          </a:p>
        </p:txBody>
      </p:sp>
      <p:sp>
        <p:nvSpPr>
          <p:cNvPr id="12" name="Up Arrow Callout 11">
            <a:extLst>
              <a:ext uri="{FF2B5EF4-FFF2-40B4-BE49-F238E27FC236}">
                <a16:creationId xmlns:a16="http://schemas.microsoft.com/office/drawing/2014/main" id="{57C3AE74-6E74-1313-8434-C82760ECC681}"/>
              </a:ext>
            </a:extLst>
          </p:cNvPr>
          <p:cNvSpPr/>
          <p:nvPr/>
        </p:nvSpPr>
        <p:spPr>
          <a:xfrm>
            <a:off x="4095750" y="2579687"/>
            <a:ext cx="1428752" cy="2097088"/>
          </a:xfrm>
          <a:prstGeom prst="upArrowCallout">
            <a:avLst>
              <a:gd name="adj1" fmla="val 4320"/>
              <a:gd name="adj2" fmla="val 10166"/>
              <a:gd name="adj3" fmla="val 14660"/>
              <a:gd name="adj4" fmla="val 22571"/>
            </a:avLst>
          </a:prstGeom>
          <a:solidFill>
            <a:srgbClr val="F2E7A6"/>
          </a:solidFill>
          <a:ln>
            <a:solidFill>
              <a:srgbClr val="CDB218"/>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a:solidFill>
                  <a:schemeClr val="tx1"/>
                </a:solidFill>
              </a:rPr>
              <a:t>Assign grammatical relationships</a:t>
            </a:r>
          </a:p>
        </p:txBody>
      </p:sp>
      <p:sp>
        <p:nvSpPr>
          <p:cNvPr id="13" name="Up Arrow Callout 12">
            <a:extLst>
              <a:ext uri="{FF2B5EF4-FFF2-40B4-BE49-F238E27FC236}">
                <a16:creationId xmlns:a16="http://schemas.microsoft.com/office/drawing/2014/main" id="{AB3A5EA9-1549-ACB1-2187-5518106D827B}"/>
              </a:ext>
            </a:extLst>
          </p:cNvPr>
          <p:cNvSpPr/>
          <p:nvPr/>
        </p:nvSpPr>
        <p:spPr>
          <a:xfrm>
            <a:off x="5040236" y="2579688"/>
            <a:ext cx="1323973" cy="2744788"/>
          </a:xfrm>
          <a:prstGeom prst="upArrowCallout">
            <a:avLst>
              <a:gd name="adj1" fmla="val 5366"/>
              <a:gd name="adj2" fmla="val 9884"/>
              <a:gd name="adj3" fmla="val 15157"/>
              <a:gd name="adj4" fmla="val 19276"/>
            </a:avLst>
          </a:prstGeom>
          <a:solidFill>
            <a:srgbClr val="D7E99B"/>
          </a:solidFill>
          <a:ln>
            <a:solidFill>
              <a:srgbClr val="B2D73A"/>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a:solidFill>
                  <a:schemeClr val="tx1"/>
                </a:solidFill>
              </a:rPr>
              <a:t>Named Entity Recognition</a:t>
            </a:r>
          </a:p>
        </p:txBody>
      </p:sp>
      <p:sp>
        <p:nvSpPr>
          <p:cNvPr id="15" name="Rectangle 14">
            <a:extLst>
              <a:ext uri="{FF2B5EF4-FFF2-40B4-BE49-F238E27FC236}">
                <a16:creationId xmlns:a16="http://schemas.microsoft.com/office/drawing/2014/main" id="{D91E32F2-1F43-6FC7-4BB0-EFBA6CD9B040}"/>
              </a:ext>
            </a:extLst>
          </p:cNvPr>
          <p:cNvSpPr/>
          <p:nvPr/>
        </p:nvSpPr>
        <p:spPr>
          <a:xfrm>
            <a:off x="6274377" y="2029227"/>
            <a:ext cx="519545" cy="411434"/>
          </a:xfrm>
          <a:prstGeom prst="rect">
            <a:avLst/>
          </a:prstGeom>
          <a:solidFill>
            <a:srgbClr val="B5F3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E29C3BC-AC51-75F5-9491-048EC1F952FA}"/>
              </a:ext>
            </a:extLst>
          </p:cNvPr>
          <p:cNvSpPr txBox="1"/>
          <p:nvPr/>
        </p:nvSpPr>
        <p:spPr>
          <a:xfrm>
            <a:off x="6032050" y="2047391"/>
            <a:ext cx="1119187" cy="307777"/>
          </a:xfrm>
          <a:prstGeom prst="rect">
            <a:avLst/>
          </a:prstGeom>
          <a:noFill/>
        </p:spPr>
        <p:txBody>
          <a:bodyPr wrap="square" rtlCol="0">
            <a:spAutoFit/>
          </a:bodyPr>
          <a:lstStyle/>
          <a:p>
            <a:pPr algn="ctr"/>
            <a:r>
              <a:rPr lang="en-US" sz="1400" err="1">
                <a:latin typeface="Arial Rounded MT Bold" panose="020F0704030504030204" pitchFamily="34" charset="77"/>
                <a:ea typeface="Bodoni Ornaments" pitchFamily="2" charset="0"/>
                <a:cs typeface="Arial" panose="020B0604020202020204" pitchFamily="34" charset="0"/>
              </a:rPr>
              <a:t>spancat</a:t>
            </a:r>
            <a:endParaRPr lang="en-US" sz="1400">
              <a:latin typeface="Arial Rounded MT Bold" panose="020F0704030504030204" pitchFamily="34" charset="77"/>
              <a:ea typeface="Bodoni Ornaments" pitchFamily="2" charset="0"/>
              <a:cs typeface="Arial" panose="020B0604020202020204" pitchFamily="34" charset="0"/>
            </a:endParaRPr>
          </a:p>
        </p:txBody>
      </p:sp>
      <p:sp>
        <p:nvSpPr>
          <p:cNvPr id="16" name="Up Arrow Callout 15">
            <a:extLst>
              <a:ext uri="{FF2B5EF4-FFF2-40B4-BE49-F238E27FC236}">
                <a16:creationId xmlns:a16="http://schemas.microsoft.com/office/drawing/2014/main" id="{654A5D87-003F-B7CA-6F53-CC986DA744BA}"/>
              </a:ext>
            </a:extLst>
          </p:cNvPr>
          <p:cNvSpPr/>
          <p:nvPr/>
        </p:nvSpPr>
        <p:spPr>
          <a:xfrm>
            <a:off x="5831683" y="2559079"/>
            <a:ext cx="1537097" cy="3356530"/>
          </a:xfrm>
          <a:prstGeom prst="upArrowCallout">
            <a:avLst>
              <a:gd name="adj1" fmla="val 5114"/>
              <a:gd name="adj2" fmla="val 8643"/>
              <a:gd name="adj3" fmla="val 15067"/>
              <a:gd name="adj4" fmla="val 14588"/>
            </a:avLst>
          </a:prstGeom>
          <a:solidFill>
            <a:srgbClr val="B5F3D4"/>
          </a:solidFill>
          <a:ln>
            <a:solidFill>
              <a:srgbClr val="3AD787"/>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a:solidFill>
                  <a:schemeClr val="tx1"/>
                </a:solidFill>
              </a:rPr>
              <a:t>Word span categorization</a:t>
            </a:r>
          </a:p>
        </p:txBody>
      </p:sp>
      <p:sp>
        <p:nvSpPr>
          <p:cNvPr id="17" name="5-Point Star 16">
            <a:extLst>
              <a:ext uri="{FF2B5EF4-FFF2-40B4-BE49-F238E27FC236}">
                <a16:creationId xmlns:a16="http://schemas.microsoft.com/office/drawing/2014/main" id="{386C658B-0718-1594-54AA-4E3547185540}"/>
              </a:ext>
            </a:extLst>
          </p:cNvPr>
          <p:cNvSpPr/>
          <p:nvPr/>
        </p:nvSpPr>
        <p:spPr>
          <a:xfrm>
            <a:off x="7173837" y="5235931"/>
            <a:ext cx="320172" cy="320172"/>
          </a:xfrm>
          <a:prstGeom prst="star5">
            <a:avLst/>
          </a:prstGeom>
          <a:solidFill>
            <a:srgbClr val="FFFF00"/>
          </a:solid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Callout 17">
            <a:extLst>
              <a:ext uri="{FF2B5EF4-FFF2-40B4-BE49-F238E27FC236}">
                <a16:creationId xmlns:a16="http://schemas.microsoft.com/office/drawing/2014/main" id="{C35E46CA-49F2-EF9E-5E1C-A8F297AC5BC0}"/>
              </a:ext>
            </a:extLst>
          </p:cNvPr>
          <p:cNvSpPr/>
          <p:nvPr/>
        </p:nvSpPr>
        <p:spPr>
          <a:xfrm>
            <a:off x="7464227" y="2542746"/>
            <a:ext cx="1395413" cy="977176"/>
          </a:xfrm>
          <a:prstGeom prst="upArrowCallout">
            <a:avLst>
              <a:gd name="adj1" fmla="val 7156"/>
              <a:gd name="adj2" fmla="val 11253"/>
              <a:gd name="adj3" fmla="val 21749"/>
              <a:gd name="adj4" fmla="val 54705"/>
            </a:avLst>
          </a:prstGeom>
          <a:solidFill>
            <a:srgbClr val="D7CCF5"/>
          </a:solidFill>
          <a:ln>
            <a:solidFill>
              <a:srgbClr val="8978B5"/>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a:solidFill>
                  <a:schemeClr val="tx1"/>
                </a:solidFill>
              </a:rPr>
              <a:t>Doc class with attributes</a:t>
            </a:r>
          </a:p>
        </p:txBody>
      </p:sp>
      <p:grpSp>
        <p:nvGrpSpPr>
          <p:cNvPr id="19" name="Group 18">
            <a:extLst>
              <a:ext uri="{FF2B5EF4-FFF2-40B4-BE49-F238E27FC236}">
                <a16:creationId xmlns:a16="http://schemas.microsoft.com/office/drawing/2014/main" id="{45C4A2B3-AAAC-FE5F-CCA6-28E608BCFC05}"/>
              </a:ext>
            </a:extLst>
          </p:cNvPr>
          <p:cNvGrpSpPr/>
          <p:nvPr/>
        </p:nvGrpSpPr>
        <p:grpSpPr>
          <a:xfrm>
            <a:off x="357809" y="780410"/>
            <a:ext cx="8875643" cy="6112666"/>
            <a:chOff x="357809" y="780410"/>
            <a:chExt cx="8875643" cy="6112666"/>
          </a:xfrm>
        </p:grpSpPr>
        <p:sp>
          <p:nvSpPr>
            <p:cNvPr id="7" name="Rectangle 6">
              <a:extLst>
                <a:ext uri="{FF2B5EF4-FFF2-40B4-BE49-F238E27FC236}">
                  <a16:creationId xmlns:a16="http://schemas.microsoft.com/office/drawing/2014/main" id="{8555B600-2D08-8C79-FB80-DE12E076C0D3}"/>
                </a:ext>
              </a:extLst>
            </p:cNvPr>
            <p:cNvSpPr/>
            <p:nvPr/>
          </p:nvSpPr>
          <p:spPr>
            <a:xfrm>
              <a:off x="357809" y="780410"/>
              <a:ext cx="8875643" cy="6112666"/>
            </a:xfrm>
            <a:prstGeom prst="rect">
              <a:avLst/>
            </a:prstGeom>
            <a:solidFill>
              <a:schemeClr val="tx1">
                <a:alpha val="502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175DDAE2-6F9F-FF3E-9EB4-ABAEEF576C17}"/>
                </a:ext>
              </a:extLst>
            </p:cNvPr>
            <p:cNvPicPr>
              <a:picLocks noChangeAspect="1"/>
            </p:cNvPicPr>
            <p:nvPr/>
          </p:nvPicPr>
          <p:blipFill rotWithShape="1">
            <a:blip r:embed="rId6">
              <a:extLst>
                <a:ext uri="{28A0092B-C50C-407E-A947-70E740481C1C}">
                  <a14:useLocalDpi xmlns:a14="http://schemas.microsoft.com/office/drawing/2010/main" val="0"/>
                </a:ext>
              </a:extLst>
            </a:blip>
            <a:srcRect l="8568" t="57999" r="12589" b="16978"/>
            <a:stretch/>
          </p:blipFill>
          <p:spPr>
            <a:xfrm>
              <a:off x="922490" y="2617736"/>
              <a:ext cx="7555015" cy="1549985"/>
            </a:xfrm>
            <a:prstGeom prst="rect">
              <a:avLst/>
            </a:prstGeom>
          </p:spPr>
        </p:pic>
      </p:grpSp>
    </p:spTree>
    <p:extLst>
      <p:ext uri="{BB962C8B-B14F-4D97-AF65-F5344CB8AC3E}">
        <p14:creationId xmlns:p14="http://schemas.microsoft.com/office/powerpoint/2010/main" val="4251715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6" grpId="0" animBg="1"/>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662D3F-4E5C-CAC4-50EC-13A669923632}"/>
              </a:ext>
            </a:extLst>
          </p:cNvPr>
          <p:cNvSpPr/>
          <p:nvPr/>
        </p:nvSpPr>
        <p:spPr>
          <a:xfrm>
            <a:off x="3918857" y="972457"/>
            <a:ext cx="5225143" cy="5885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FE078F-C45D-C32B-CBAF-8346500B4B4A}"/>
              </a:ext>
            </a:extLst>
          </p:cNvPr>
          <p:cNvSpPr>
            <a:spLocks noGrp="1"/>
          </p:cNvSpPr>
          <p:nvPr>
            <p:ph type="title"/>
          </p:nvPr>
        </p:nvSpPr>
        <p:spPr/>
        <p:txBody>
          <a:bodyPr/>
          <a:lstStyle/>
          <a:p>
            <a:r>
              <a:rPr lang="en-US"/>
              <a:t>Token-Based Matching</a:t>
            </a:r>
          </a:p>
        </p:txBody>
      </p:sp>
      <p:sp>
        <p:nvSpPr>
          <p:cNvPr id="4" name="Slide Number Placeholder 3">
            <a:extLst>
              <a:ext uri="{FF2B5EF4-FFF2-40B4-BE49-F238E27FC236}">
                <a16:creationId xmlns:a16="http://schemas.microsoft.com/office/drawing/2014/main" id="{B058B817-0514-4F34-BEEC-239F0026AD85}"/>
              </a:ext>
            </a:extLst>
          </p:cNvPr>
          <p:cNvSpPr>
            <a:spLocks noGrp="1"/>
          </p:cNvSpPr>
          <p:nvPr>
            <p:ph type="sldNum" sz="quarter" idx="12"/>
          </p:nvPr>
        </p:nvSpPr>
        <p:spPr/>
        <p:txBody>
          <a:bodyPr/>
          <a:lstStyle/>
          <a:p>
            <a:fld id="{97532FD7-F9E5-1545-8A05-4A5103D12954}" type="slidenum">
              <a:rPr lang="en-US" smtClean="0"/>
              <a:pPr/>
              <a:t>21</a:t>
            </a:fld>
            <a:endParaRPr lang="en-US"/>
          </a:p>
        </p:txBody>
      </p:sp>
      <p:pic>
        <p:nvPicPr>
          <p:cNvPr id="21" name="Picture 20" descr="A screen shot of a computer code&#10;&#10;Description automatically generated">
            <a:extLst>
              <a:ext uri="{FF2B5EF4-FFF2-40B4-BE49-F238E27FC236}">
                <a16:creationId xmlns:a16="http://schemas.microsoft.com/office/drawing/2014/main" id="{99179C24-29E1-5FD8-482C-13413CAB1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27" y="1472594"/>
            <a:ext cx="7772400" cy="1609603"/>
          </a:xfrm>
          <a:prstGeom prst="rect">
            <a:avLst/>
          </a:prstGeom>
        </p:spPr>
      </p:pic>
      <p:pic>
        <p:nvPicPr>
          <p:cNvPr id="5" name="Picture 4" descr="A set of curved lines&#10;&#10;Description automatically generated with medium confidence">
            <a:extLst>
              <a:ext uri="{FF2B5EF4-FFF2-40B4-BE49-F238E27FC236}">
                <a16:creationId xmlns:a16="http://schemas.microsoft.com/office/drawing/2014/main" id="{24D8D750-54A4-06D4-BF94-E66C333AF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05" y="3710152"/>
            <a:ext cx="8593878" cy="1157542"/>
          </a:xfrm>
          <a:prstGeom prst="rect">
            <a:avLst/>
          </a:prstGeom>
        </p:spPr>
      </p:pic>
      <p:pic>
        <p:nvPicPr>
          <p:cNvPr id="8" name="Graphic 7">
            <a:extLst>
              <a:ext uri="{FF2B5EF4-FFF2-40B4-BE49-F238E27FC236}">
                <a16:creationId xmlns:a16="http://schemas.microsoft.com/office/drawing/2014/main" id="{12EAD22F-8BB1-93F4-CE57-7B6F904735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979" y="6130636"/>
            <a:ext cx="1856924" cy="590839"/>
          </a:xfrm>
          <a:prstGeom prst="rect">
            <a:avLst/>
          </a:prstGeom>
        </p:spPr>
      </p:pic>
    </p:spTree>
    <p:extLst>
      <p:ext uri="{BB962C8B-B14F-4D97-AF65-F5344CB8AC3E}">
        <p14:creationId xmlns:p14="http://schemas.microsoft.com/office/powerpoint/2010/main" val="21798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7F2883-DE6B-EE1D-081D-457B0B32F118}"/>
              </a:ext>
            </a:extLst>
          </p:cNvPr>
          <p:cNvSpPr/>
          <p:nvPr/>
        </p:nvSpPr>
        <p:spPr>
          <a:xfrm>
            <a:off x="3918857" y="972457"/>
            <a:ext cx="5225143" cy="5885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B627FF-9C6D-7CE2-F69C-40ACA3AACE05}"/>
              </a:ext>
            </a:extLst>
          </p:cNvPr>
          <p:cNvSpPr>
            <a:spLocks noGrp="1"/>
          </p:cNvSpPr>
          <p:nvPr>
            <p:ph type="title"/>
          </p:nvPr>
        </p:nvSpPr>
        <p:spPr/>
        <p:txBody>
          <a:bodyPr/>
          <a:lstStyle/>
          <a:p>
            <a:r>
              <a:rPr lang="en-US"/>
              <a:t>Token-Based Matching</a:t>
            </a:r>
          </a:p>
        </p:txBody>
      </p:sp>
      <p:sp>
        <p:nvSpPr>
          <p:cNvPr id="4" name="Slide Number Placeholder 3">
            <a:extLst>
              <a:ext uri="{FF2B5EF4-FFF2-40B4-BE49-F238E27FC236}">
                <a16:creationId xmlns:a16="http://schemas.microsoft.com/office/drawing/2014/main" id="{BDABA79E-B252-BDE4-A34D-4123EAF0D770}"/>
              </a:ext>
            </a:extLst>
          </p:cNvPr>
          <p:cNvSpPr>
            <a:spLocks noGrp="1"/>
          </p:cNvSpPr>
          <p:nvPr>
            <p:ph type="sldNum" sz="quarter" idx="12"/>
          </p:nvPr>
        </p:nvSpPr>
        <p:spPr/>
        <p:txBody>
          <a:bodyPr/>
          <a:lstStyle/>
          <a:p>
            <a:fld id="{97532FD7-F9E5-1545-8A05-4A5103D12954}" type="slidenum">
              <a:rPr lang="en-US" smtClean="0"/>
              <a:pPr/>
              <a:t>22</a:t>
            </a:fld>
            <a:endParaRPr lang="en-US"/>
          </a:p>
        </p:txBody>
      </p:sp>
      <p:grpSp>
        <p:nvGrpSpPr>
          <p:cNvPr id="12" name="Group 11">
            <a:extLst>
              <a:ext uri="{FF2B5EF4-FFF2-40B4-BE49-F238E27FC236}">
                <a16:creationId xmlns:a16="http://schemas.microsoft.com/office/drawing/2014/main" id="{1D26C77B-EB34-0FEE-BEE1-0E2BB6DB8958}"/>
              </a:ext>
            </a:extLst>
          </p:cNvPr>
          <p:cNvGrpSpPr/>
          <p:nvPr/>
        </p:nvGrpSpPr>
        <p:grpSpPr>
          <a:xfrm>
            <a:off x="359229" y="1218162"/>
            <a:ext cx="8784771" cy="3595010"/>
            <a:chOff x="359229" y="2627084"/>
            <a:chExt cx="8784771" cy="3595010"/>
          </a:xfrm>
        </p:grpSpPr>
        <p:pic>
          <p:nvPicPr>
            <p:cNvPr id="10" name="Picture 9" descr="A set of curved lines&#10;&#10;Description automatically generated with medium confidence">
              <a:extLst>
                <a:ext uri="{FF2B5EF4-FFF2-40B4-BE49-F238E27FC236}">
                  <a16:creationId xmlns:a16="http://schemas.microsoft.com/office/drawing/2014/main" id="{D0A374CB-D388-F867-E86A-285B6142E1E1}"/>
                </a:ext>
              </a:extLst>
            </p:cNvPr>
            <p:cNvPicPr>
              <a:picLocks noChangeAspect="1"/>
            </p:cNvPicPr>
            <p:nvPr/>
          </p:nvPicPr>
          <p:blipFill rotWithShape="1">
            <a:blip r:embed="rId2">
              <a:extLst>
                <a:ext uri="{28A0092B-C50C-407E-A947-70E740481C1C}">
                  <a14:useLocalDpi xmlns:a14="http://schemas.microsoft.com/office/drawing/2010/main" val="0"/>
                </a:ext>
              </a:extLst>
            </a:blip>
            <a:srcRect t="32111" r="77655"/>
            <a:stretch/>
          </p:blipFill>
          <p:spPr>
            <a:xfrm>
              <a:off x="359229" y="2627084"/>
              <a:ext cx="8784771" cy="3595010"/>
            </a:xfrm>
            <a:prstGeom prst="rect">
              <a:avLst/>
            </a:prstGeom>
          </p:spPr>
        </p:pic>
        <p:sp>
          <p:nvSpPr>
            <p:cNvPr id="11" name="Rectangle 10">
              <a:extLst>
                <a:ext uri="{FF2B5EF4-FFF2-40B4-BE49-F238E27FC236}">
                  <a16:creationId xmlns:a16="http://schemas.microsoft.com/office/drawing/2014/main" id="{4232A2B8-531A-652A-9F4F-74C660C7F512}"/>
                </a:ext>
              </a:extLst>
            </p:cNvPr>
            <p:cNvSpPr/>
            <p:nvPr/>
          </p:nvSpPr>
          <p:spPr>
            <a:xfrm>
              <a:off x="7882359" y="4942390"/>
              <a:ext cx="922116" cy="3472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raphic 14">
            <a:extLst>
              <a:ext uri="{FF2B5EF4-FFF2-40B4-BE49-F238E27FC236}">
                <a16:creationId xmlns:a16="http://schemas.microsoft.com/office/drawing/2014/main" id="{02674DF2-8808-6B04-6B01-16132B78D5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979" y="6130636"/>
            <a:ext cx="1856924" cy="590839"/>
          </a:xfrm>
          <a:prstGeom prst="rect">
            <a:avLst/>
          </a:prstGeom>
        </p:spPr>
      </p:pic>
      <p:sp>
        <p:nvSpPr>
          <p:cNvPr id="18" name="Content Placeholder 2">
            <a:extLst>
              <a:ext uri="{FF2B5EF4-FFF2-40B4-BE49-F238E27FC236}">
                <a16:creationId xmlns:a16="http://schemas.microsoft.com/office/drawing/2014/main" id="{ACECD4AD-01E7-15FE-E38A-43347B122AF4}"/>
              </a:ext>
            </a:extLst>
          </p:cNvPr>
          <p:cNvSpPr>
            <a:spLocks noGrp="1"/>
          </p:cNvSpPr>
          <p:nvPr>
            <p:ph idx="1"/>
          </p:nvPr>
        </p:nvSpPr>
        <p:spPr>
          <a:xfrm>
            <a:off x="477979" y="888796"/>
            <a:ext cx="8523978" cy="952035"/>
          </a:xfrm>
        </p:spPr>
        <p:txBody>
          <a:bodyPr/>
          <a:lstStyle/>
          <a:p>
            <a:pPr marL="0" indent="0">
              <a:buNone/>
            </a:pPr>
            <a:r>
              <a:rPr lang="en-US" sz="1400"/>
              <a:t>Incident Details: </a:t>
            </a:r>
            <a:r>
              <a:rPr lang="en-US" sz="1400" b="1"/>
              <a:t>Three robbers in a boat boarded</a:t>
            </a:r>
            <a:r>
              <a:rPr lang="en-US" sz="1400"/>
              <a:t> the ship, while at anchor, broke into ship's stores and when alert crew mustered, they escaped with their loot.</a:t>
            </a:r>
          </a:p>
        </p:txBody>
      </p:sp>
      <p:grpSp>
        <p:nvGrpSpPr>
          <p:cNvPr id="7" name="Group 6">
            <a:extLst>
              <a:ext uri="{FF2B5EF4-FFF2-40B4-BE49-F238E27FC236}">
                <a16:creationId xmlns:a16="http://schemas.microsoft.com/office/drawing/2014/main" id="{0C0EC33B-2609-252D-7A5F-9612738A3EB2}"/>
              </a:ext>
            </a:extLst>
          </p:cNvPr>
          <p:cNvGrpSpPr/>
          <p:nvPr/>
        </p:nvGrpSpPr>
        <p:grpSpPr>
          <a:xfrm>
            <a:off x="1406441" y="4599572"/>
            <a:ext cx="6277059" cy="883951"/>
            <a:chOff x="1406441" y="4520060"/>
            <a:chExt cx="6277059" cy="883951"/>
          </a:xfrm>
        </p:grpSpPr>
        <p:pic>
          <p:nvPicPr>
            <p:cNvPr id="5" name="Picture 4">
              <a:extLst>
                <a:ext uri="{FF2B5EF4-FFF2-40B4-BE49-F238E27FC236}">
                  <a16:creationId xmlns:a16="http://schemas.microsoft.com/office/drawing/2014/main" id="{50DDCEC6-38AE-2764-9F68-F8EC539F8B94}"/>
                </a:ext>
              </a:extLst>
            </p:cNvPr>
            <p:cNvPicPr>
              <a:picLocks noChangeAspect="1"/>
            </p:cNvPicPr>
            <p:nvPr/>
          </p:nvPicPr>
          <p:blipFill rotWithShape="1">
            <a:blip r:embed="rId5">
              <a:extLst>
                <a:ext uri="{28A0092B-C50C-407E-A947-70E740481C1C}">
                  <a14:useLocalDpi xmlns:a14="http://schemas.microsoft.com/office/drawing/2010/main" val="0"/>
                </a:ext>
              </a:extLst>
            </a:blip>
            <a:srcRect b="77633"/>
            <a:stretch/>
          </p:blipFill>
          <p:spPr>
            <a:xfrm>
              <a:off x="1460500" y="4813172"/>
              <a:ext cx="6223000" cy="590839"/>
            </a:xfrm>
            <a:prstGeom prst="rect">
              <a:avLst/>
            </a:prstGeom>
          </p:spPr>
        </p:pic>
        <p:sp>
          <p:nvSpPr>
            <p:cNvPr id="6" name="Content Placeholder 2">
              <a:extLst>
                <a:ext uri="{FF2B5EF4-FFF2-40B4-BE49-F238E27FC236}">
                  <a16:creationId xmlns:a16="http://schemas.microsoft.com/office/drawing/2014/main" id="{3813BE33-945F-07E2-E785-6282C0DD236C}"/>
                </a:ext>
              </a:extLst>
            </p:cNvPr>
            <p:cNvSpPr txBox="1">
              <a:spLocks/>
            </p:cNvSpPr>
            <p:nvPr/>
          </p:nvSpPr>
          <p:spPr bwMode="auto">
            <a:xfrm>
              <a:off x="1406441" y="4520060"/>
              <a:ext cx="3811602" cy="29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FontTx/>
                <a:buNone/>
              </a:pPr>
              <a:r>
                <a:rPr lang="en-US" sz="1600" kern="0"/>
                <a:t>Matcher Results: Two matches found.</a:t>
              </a:r>
            </a:p>
          </p:txBody>
        </p:sp>
      </p:grpSp>
      <p:grpSp>
        <p:nvGrpSpPr>
          <p:cNvPr id="8" name="Group 7">
            <a:extLst>
              <a:ext uri="{FF2B5EF4-FFF2-40B4-BE49-F238E27FC236}">
                <a16:creationId xmlns:a16="http://schemas.microsoft.com/office/drawing/2014/main" id="{DE3DD87D-9DBB-510D-E144-A2238C4F5EB3}"/>
              </a:ext>
            </a:extLst>
          </p:cNvPr>
          <p:cNvGrpSpPr/>
          <p:nvPr/>
        </p:nvGrpSpPr>
        <p:grpSpPr>
          <a:xfrm>
            <a:off x="366971" y="4577569"/>
            <a:ext cx="8798800" cy="1128304"/>
            <a:chOff x="366971" y="4980396"/>
            <a:chExt cx="8798800" cy="1128304"/>
          </a:xfrm>
        </p:grpSpPr>
        <p:pic>
          <p:nvPicPr>
            <p:cNvPr id="9" name="Picture 8" descr="A black screen with green text&#10;&#10;Description automatically generated">
              <a:extLst>
                <a:ext uri="{FF2B5EF4-FFF2-40B4-BE49-F238E27FC236}">
                  <a16:creationId xmlns:a16="http://schemas.microsoft.com/office/drawing/2014/main" id="{6A4D1E57-3FD2-7B0C-D39E-113F446FC8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971" y="4980396"/>
              <a:ext cx="8798800" cy="1128304"/>
            </a:xfrm>
            <a:prstGeom prst="rect">
              <a:avLst/>
            </a:prstGeom>
          </p:spPr>
        </p:pic>
        <p:sp>
          <p:nvSpPr>
            <p:cNvPr id="14" name="Rectangle 13">
              <a:extLst>
                <a:ext uri="{FF2B5EF4-FFF2-40B4-BE49-F238E27FC236}">
                  <a16:creationId xmlns:a16="http://schemas.microsoft.com/office/drawing/2014/main" id="{94BF18DF-35BB-C4E0-7E4A-3F90F593D72B}"/>
                </a:ext>
              </a:extLst>
            </p:cNvPr>
            <p:cNvSpPr/>
            <p:nvPr/>
          </p:nvSpPr>
          <p:spPr>
            <a:xfrm>
              <a:off x="3377584" y="5868071"/>
              <a:ext cx="873760" cy="22315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4787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BA9E86-B1C7-E8C1-C74B-D4E6EED459DF}"/>
              </a:ext>
            </a:extLst>
          </p:cNvPr>
          <p:cNvSpPr/>
          <p:nvPr/>
        </p:nvSpPr>
        <p:spPr>
          <a:xfrm>
            <a:off x="3918857" y="972457"/>
            <a:ext cx="5225143" cy="5885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0A10E-5929-9555-63EC-6DD82BEC6058}"/>
              </a:ext>
            </a:extLst>
          </p:cNvPr>
          <p:cNvSpPr>
            <a:spLocks noGrp="1"/>
          </p:cNvSpPr>
          <p:nvPr>
            <p:ph type="title"/>
          </p:nvPr>
        </p:nvSpPr>
        <p:spPr/>
        <p:txBody>
          <a:bodyPr/>
          <a:lstStyle/>
          <a:p>
            <a:r>
              <a:rPr lang="en-US"/>
              <a:t>Token-Based Matching</a:t>
            </a:r>
          </a:p>
        </p:txBody>
      </p:sp>
      <p:sp>
        <p:nvSpPr>
          <p:cNvPr id="4" name="Slide Number Placeholder 3">
            <a:extLst>
              <a:ext uri="{FF2B5EF4-FFF2-40B4-BE49-F238E27FC236}">
                <a16:creationId xmlns:a16="http://schemas.microsoft.com/office/drawing/2014/main" id="{44A4CBC7-A0BD-5EE1-99EF-EFE809E7713E}"/>
              </a:ext>
            </a:extLst>
          </p:cNvPr>
          <p:cNvSpPr>
            <a:spLocks noGrp="1"/>
          </p:cNvSpPr>
          <p:nvPr>
            <p:ph type="sldNum" sz="quarter" idx="12"/>
          </p:nvPr>
        </p:nvSpPr>
        <p:spPr/>
        <p:txBody>
          <a:bodyPr/>
          <a:lstStyle/>
          <a:p>
            <a:fld id="{97532FD7-F9E5-1545-8A05-4A5103D12954}" type="slidenum">
              <a:rPr lang="en-US" smtClean="0"/>
              <a:pPr/>
              <a:t>23</a:t>
            </a:fld>
            <a:endParaRPr lang="en-US"/>
          </a:p>
        </p:txBody>
      </p:sp>
      <p:grpSp>
        <p:nvGrpSpPr>
          <p:cNvPr id="8" name="Group 7">
            <a:extLst>
              <a:ext uri="{FF2B5EF4-FFF2-40B4-BE49-F238E27FC236}">
                <a16:creationId xmlns:a16="http://schemas.microsoft.com/office/drawing/2014/main" id="{7FE2D867-A709-51DA-9C4F-CD3C176B9524}"/>
              </a:ext>
            </a:extLst>
          </p:cNvPr>
          <p:cNvGrpSpPr/>
          <p:nvPr/>
        </p:nvGrpSpPr>
        <p:grpSpPr>
          <a:xfrm>
            <a:off x="366972" y="1775906"/>
            <a:ext cx="8777027" cy="3699497"/>
            <a:chOff x="366972" y="2325063"/>
            <a:chExt cx="8777027" cy="3699497"/>
          </a:xfrm>
        </p:grpSpPr>
        <p:pic>
          <p:nvPicPr>
            <p:cNvPr id="6" name="Picture 5" descr="A diagram of a diagram&#10;&#10;Description automatically generated with medium confidence">
              <a:extLst>
                <a:ext uri="{FF2B5EF4-FFF2-40B4-BE49-F238E27FC236}">
                  <a16:creationId xmlns:a16="http://schemas.microsoft.com/office/drawing/2014/main" id="{01BE91BB-FD15-07F7-3463-EA9240611111}"/>
                </a:ext>
              </a:extLst>
            </p:cNvPr>
            <p:cNvPicPr>
              <a:picLocks noChangeAspect="1"/>
            </p:cNvPicPr>
            <p:nvPr/>
          </p:nvPicPr>
          <p:blipFill rotWithShape="1">
            <a:blip r:embed="rId2">
              <a:extLst>
                <a:ext uri="{28A0092B-C50C-407E-A947-70E740481C1C}">
                  <a14:useLocalDpi xmlns:a14="http://schemas.microsoft.com/office/drawing/2010/main" val="0"/>
                </a:ext>
              </a:extLst>
            </a:blip>
            <a:srcRect l="48929" t="23292" r="25790"/>
            <a:stretch/>
          </p:blipFill>
          <p:spPr>
            <a:xfrm>
              <a:off x="366972" y="2325063"/>
              <a:ext cx="8777027" cy="3699497"/>
            </a:xfrm>
            <a:prstGeom prst="rect">
              <a:avLst/>
            </a:prstGeom>
          </p:spPr>
        </p:pic>
        <p:sp>
          <p:nvSpPr>
            <p:cNvPr id="7" name="Rectangle 6">
              <a:extLst>
                <a:ext uri="{FF2B5EF4-FFF2-40B4-BE49-F238E27FC236}">
                  <a16:creationId xmlns:a16="http://schemas.microsoft.com/office/drawing/2014/main" id="{C9A0E2A0-FE0F-E3E8-89E9-8E45BADDA119}"/>
                </a:ext>
              </a:extLst>
            </p:cNvPr>
            <p:cNvSpPr/>
            <p:nvPr/>
          </p:nvSpPr>
          <p:spPr>
            <a:xfrm>
              <a:off x="4571999" y="4401825"/>
              <a:ext cx="4509477" cy="4254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Graphic 17">
            <a:extLst>
              <a:ext uri="{FF2B5EF4-FFF2-40B4-BE49-F238E27FC236}">
                <a16:creationId xmlns:a16="http://schemas.microsoft.com/office/drawing/2014/main" id="{9491C918-7577-CB2F-EF46-4C213D1940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979" y="6130636"/>
            <a:ext cx="1856924" cy="590839"/>
          </a:xfrm>
          <a:prstGeom prst="rect">
            <a:avLst/>
          </a:prstGeom>
        </p:spPr>
      </p:pic>
      <p:sp>
        <p:nvSpPr>
          <p:cNvPr id="19" name="Content Placeholder 2">
            <a:extLst>
              <a:ext uri="{FF2B5EF4-FFF2-40B4-BE49-F238E27FC236}">
                <a16:creationId xmlns:a16="http://schemas.microsoft.com/office/drawing/2014/main" id="{5B9D226D-847A-9638-1856-439EBD12A9CF}"/>
              </a:ext>
            </a:extLst>
          </p:cNvPr>
          <p:cNvSpPr>
            <a:spLocks noGrp="1"/>
          </p:cNvSpPr>
          <p:nvPr>
            <p:ph idx="1"/>
          </p:nvPr>
        </p:nvSpPr>
        <p:spPr>
          <a:xfrm>
            <a:off x="477979" y="888796"/>
            <a:ext cx="8523978" cy="952035"/>
          </a:xfrm>
        </p:spPr>
        <p:txBody>
          <a:bodyPr/>
          <a:lstStyle/>
          <a:p>
            <a:pPr marL="0" indent="0">
              <a:buNone/>
            </a:pPr>
            <a:r>
              <a:rPr lang="en-US" sz="1600"/>
              <a:t>Incident Details: Duty crew onboard the anchored ship noticed the level gauges for the diesel oil tanks lower than normal.  The diesel oil tank vent was found damaged with indications of oil being stolen. Incident reported to port authority through the local agents. </a:t>
            </a:r>
            <a:r>
              <a:rPr lang="en-US" sz="1600" b="1"/>
              <a:t>Upon berthing, the police boarded </a:t>
            </a:r>
            <a:r>
              <a:rPr lang="en-US" sz="1600"/>
              <a:t>the ship for investigation.</a:t>
            </a:r>
          </a:p>
        </p:txBody>
      </p:sp>
      <p:grpSp>
        <p:nvGrpSpPr>
          <p:cNvPr id="16" name="Group 15">
            <a:extLst>
              <a:ext uri="{FF2B5EF4-FFF2-40B4-BE49-F238E27FC236}">
                <a16:creationId xmlns:a16="http://schemas.microsoft.com/office/drawing/2014/main" id="{19895C25-AB77-295F-E1FB-D0DCB638BE1F}"/>
              </a:ext>
            </a:extLst>
          </p:cNvPr>
          <p:cNvGrpSpPr/>
          <p:nvPr/>
        </p:nvGrpSpPr>
        <p:grpSpPr>
          <a:xfrm>
            <a:off x="1406441" y="5039969"/>
            <a:ext cx="6277058" cy="795823"/>
            <a:chOff x="1406441" y="4907748"/>
            <a:chExt cx="6277058" cy="795823"/>
          </a:xfrm>
        </p:grpSpPr>
        <p:pic>
          <p:nvPicPr>
            <p:cNvPr id="5" name="Picture 4" descr="A black and white text&#10;&#10;Description automatically generated">
              <a:extLst>
                <a:ext uri="{FF2B5EF4-FFF2-40B4-BE49-F238E27FC236}">
                  <a16:creationId xmlns:a16="http://schemas.microsoft.com/office/drawing/2014/main" id="{21104BCF-41A6-AEC0-B759-AE1A052FCF01}"/>
                </a:ext>
              </a:extLst>
            </p:cNvPr>
            <p:cNvPicPr>
              <a:picLocks noChangeAspect="1"/>
            </p:cNvPicPr>
            <p:nvPr/>
          </p:nvPicPr>
          <p:blipFill rotWithShape="1">
            <a:blip r:embed="rId5">
              <a:extLst>
                <a:ext uri="{28A0092B-C50C-407E-A947-70E740481C1C}">
                  <a14:useLocalDpi xmlns:a14="http://schemas.microsoft.com/office/drawing/2010/main" val="0"/>
                </a:ext>
              </a:extLst>
            </a:blip>
            <a:srcRect t="20294" b="60008"/>
            <a:stretch/>
          </p:blipFill>
          <p:spPr>
            <a:xfrm>
              <a:off x="1460499" y="5183227"/>
              <a:ext cx="6223000" cy="520344"/>
            </a:xfrm>
            <a:prstGeom prst="rect">
              <a:avLst/>
            </a:prstGeom>
          </p:spPr>
        </p:pic>
        <p:sp>
          <p:nvSpPr>
            <p:cNvPr id="10" name="Content Placeholder 2">
              <a:extLst>
                <a:ext uri="{FF2B5EF4-FFF2-40B4-BE49-F238E27FC236}">
                  <a16:creationId xmlns:a16="http://schemas.microsoft.com/office/drawing/2014/main" id="{BD8B655B-7C1C-50CA-0876-09F6EF8A2712}"/>
                </a:ext>
              </a:extLst>
            </p:cNvPr>
            <p:cNvSpPr txBox="1">
              <a:spLocks/>
            </p:cNvSpPr>
            <p:nvPr/>
          </p:nvSpPr>
          <p:spPr bwMode="auto">
            <a:xfrm>
              <a:off x="1406441" y="4907748"/>
              <a:ext cx="3811602" cy="29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FontTx/>
                <a:buNone/>
              </a:pPr>
              <a:r>
                <a:rPr lang="en-US" sz="1600" kern="0"/>
                <a:t>Matcher Results: No matches found.</a:t>
              </a:r>
            </a:p>
          </p:txBody>
        </p:sp>
      </p:grpSp>
      <p:grpSp>
        <p:nvGrpSpPr>
          <p:cNvPr id="15" name="Group 14">
            <a:extLst>
              <a:ext uri="{FF2B5EF4-FFF2-40B4-BE49-F238E27FC236}">
                <a16:creationId xmlns:a16="http://schemas.microsoft.com/office/drawing/2014/main" id="{58710934-95BA-88EA-9CC4-146D1C7E7B0E}"/>
              </a:ext>
            </a:extLst>
          </p:cNvPr>
          <p:cNvGrpSpPr/>
          <p:nvPr/>
        </p:nvGrpSpPr>
        <p:grpSpPr>
          <a:xfrm>
            <a:off x="366971" y="4966189"/>
            <a:ext cx="8798800" cy="1128304"/>
            <a:chOff x="366971" y="4980396"/>
            <a:chExt cx="8798800" cy="1128304"/>
          </a:xfrm>
        </p:grpSpPr>
        <p:pic>
          <p:nvPicPr>
            <p:cNvPr id="11" name="Picture 10" descr="A black screen with green text&#10;&#10;Description automatically generated">
              <a:extLst>
                <a:ext uri="{FF2B5EF4-FFF2-40B4-BE49-F238E27FC236}">
                  <a16:creationId xmlns:a16="http://schemas.microsoft.com/office/drawing/2014/main" id="{BA6A3666-723B-C7E3-2355-332081DFF5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971" y="4980396"/>
              <a:ext cx="8798800" cy="1128304"/>
            </a:xfrm>
            <a:prstGeom prst="rect">
              <a:avLst/>
            </a:prstGeom>
          </p:spPr>
        </p:pic>
        <p:sp>
          <p:nvSpPr>
            <p:cNvPr id="12" name="Rectangle 11">
              <a:extLst>
                <a:ext uri="{FF2B5EF4-FFF2-40B4-BE49-F238E27FC236}">
                  <a16:creationId xmlns:a16="http://schemas.microsoft.com/office/drawing/2014/main" id="{C323C12F-23DB-3AE6-CE9E-5CFA7CBB29B3}"/>
                </a:ext>
              </a:extLst>
            </p:cNvPr>
            <p:cNvSpPr/>
            <p:nvPr/>
          </p:nvSpPr>
          <p:spPr>
            <a:xfrm>
              <a:off x="3377584" y="5868071"/>
              <a:ext cx="873760" cy="22315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505883-6AEA-89AD-630D-66FBABCF6237}"/>
                </a:ext>
              </a:extLst>
            </p:cNvPr>
            <p:cNvSpPr/>
            <p:nvPr/>
          </p:nvSpPr>
          <p:spPr>
            <a:xfrm>
              <a:off x="1467245" y="5652576"/>
              <a:ext cx="873760" cy="22315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F49888-44EE-4010-3629-1051F5616ACF}"/>
                </a:ext>
              </a:extLst>
            </p:cNvPr>
            <p:cNvSpPr/>
            <p:nvPr/>
          </p:nvSpPr>
          <p:spPr>
            <a:xfrm>
              <a:off x="1467245" y="5425432"/>
              <a:ext cx="873760" cy="22315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4391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1FAC2A-EF09-23CD-5137-457000DC0C54}"/>
              </a:ext>
            </a:extLst>
          </p:cNvPr>
          <p:cNvSpPr/>
          <p:nvPr/>
        </p:nvSpPr>
        <p:spPr>
          <a:xfrm>
            <a:off x="3918857" y="972457"/>
            <a:ext cx="5225143" cy="5885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3DB8BA-0EA5-DD4D-805D-F04BC951A9C0}"/>
              </a:ext>
            </a:extLst>
          </p:cNvPr>
          <p:cNvSpPr>
            <a:spLocks noGrp="1"/>
          </p:cNvSpPr>
          <p:nvPr>
            <p:ph type="title"/>
          </p:nvPr>
        </p:nvSpPr>
        <p:spPr/>
        <p:txBody>
          <a:bodyPr/>
          <a:lstStyle/>
          <a:p>
            <a:r>
              <a:rPr lang="en-US"/>
              <a:t>Token-Based Matching</a:t>
            </a:r>
          </a:p>
        </p:txBody>
      </p:sp>
      <p:sp>
        <p:nvSpPr>
          <p:cNvPr id="4" name="Slide Number Placeholder 3">
            <a:extLst>
              <a:ext uri="{FF2B5EF4-FFF2-40B4-BE49-F238E27FC236}">
                <a16:creationId xmlns:a16="http://schemas.microsoft.com/office/drawing/2014/main" id="{EF89E937-1DEF-C4F6-C934-2D4D74C8A0F2}"/>
              </a:ext>
            </a:extLst>
          </p:cNvPr>
          <p:cNvSpPr>
            <a:spLocks noGrp="1"/>
          </p:cNvSpPr>
          <p:nvPr>
            <p:ph type="sldNum" sz="quarter" idx="12"/>
          </p:nvPr>
        </p:nvSpPr>
        <p:spPr/>
        <p:txBody>
          <a:bodyPr/>
          <a:lstStyle/>
          <a:p>
            <a:fld id="{97532FD7-F9E5-1545-8A05-4A5103D12954}" type="slidenum">
              <a:rPr lang="en-US" smtClean="0"/>
              <a:pPr/>
              <a:t>24</a:t>
            </a:fld>
            <a:endParaRPr lang="en-US"/>
          </a:p>
        </p:txBody>
      </p:sp>
      <p:grpSp>
        <p:nvGrpSpPr>
          <p:cNvPr id="17" name="Group 16">
            <a:extLst>
              <a:ext uri="{FF2B5EF4-FFF2-40B4-BE49-F238E27FC236}">
                <a16:creationId xmlns:a16="http://schemas.microsoft.com/office/drawing/2014/main" id="{52A90506-759A-FC08-C19C-165624C25963}"/>
              </a:ext>
            </a:extLst>
          </p:cNvPr>
          <p:cNvGrpSpPr/>
          <p:nvPr/>
        </p:nvGrpSpPr>
        <p:grpSpPr>
          <a:xfrm>
            <a:off x="348342" y="1556369"/>
            <a:ext cx="8795213" cy="3318352"/>
            <a:chOff x="348342" y="1649675"/>
            <a:chExt cx="8795213" cy="3318352"/>
          </a:xfrm>
        </p:grpSpPr>
        <p:pic>
          <p:nvPicPr>
            <p:cNvPr id="6" name="Picture 5" descr="A diagram of a diagram&#10;&#10;Description automatically generated">
              <a:extLst>
                <a:ext uri="{FF2B5EF4-FFF2-40B4-BE49-F238E27FC236}">
                  <a16:creationId xmlns:a16="http://schemas.microsoft.com/office/drawing/2014/main" id="{FC69DB13-70D6-1189-B0B8-E8D1A768AE33}"/>
                </a:ext>
              </a:extLst>
            </p:cNvPr>
            <p:cNvPicPr>
              <a:picLocks noChangeAspect="1"/>
            </p:cNvPicPr>
            <p:nvPr/>
          </p:nvPicPr>
          <p:blipFill rotWithShape="1">
            <a:blip r:embed="rId2">
              <a:extLst>
                <a:ext uri="{28A0092B-C50C-407E-A947-70E740481C1C}">
                  <a14:useLocalDpi xmlns:a14="http://schemas.microsoft.com/office/drawing/2010/main" val="0"/>
                </a:ext>
              </a:extLst>
            </a:blip>
            <a:srcRect t="17230" r="46049"/>
            <a:stretch/>
          </p:blipFill>
          <p:spPr>
            <a:xfrm>
              <a:off x="348342" y="1649675"/>
              <a:ext cx="8795213" cy="3318352"/>
            </a:xfrm>
            <a:prstGeom prst="rect">
              <a:avLst/>
            </a:prstGeom>
          </p:spPr>
        </p:pic>
        <p:sp>
          <p:nvSpPr>
            <p:cNvPr id="7" name="Rectangle 6">
              <a:extLst>
                <a:ext uri="{FF2B5EF4-FFF2-40B4-BE49-F238E27FC236}">
                  <a16:creationId xmlns:a16="http://schemas.microsoft.com/office/drawing/2014/main" id="{CB472909-4A9F-441B-9A8D-D81BB7DDCA12}"/>
                </a:ext>
              </a:extLst>
            </p:cNvPr>
            <p:cNvSpPr/>
            <p:nvPr/>
          </p:nvSpPr>
          <p:spPr>
            <a:xfrm>
              <a:off x="5079999" y="3598356"/>
              <a:ext cx="4045019" cy="4254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a:extLst>
              <a:ext uri="{FF2B5EF4-FFF2-40B4-BE49-F238E27FC236}">
                <a16:creationId xmlns:a16="http://schemas.microsoft.com/office/drawing/2014/main" id="{EC24BEEB-2650-0136-64E6-BE52B6AF43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979" y="6130636"/>
            <a:ext cx="1856924" cy="590839"/>
          </a:xfrm>
          <a:prstGeom prst="rect">
            <a:avLst/>
          </a:prstGeom>
        </p:spPr>
      </p:pic>
      <p:sp>
        <p:nvSpPr>
          <p:cNvPr id="18" name="Content Placeholder 2">
            <a:extLst>
              <a:ext uri="{FF2B5EF4-FFF2-40B4-BE49-F238E27FC236}">
                <a16:creationId xmlns:a16="http://schemas.microsoft.com/office/drawing/2014/main" id="{F13EDEA1-264C-5C03-1961-EF35A94AFCAD}"/>
              </a:ext>
            </a:extLst>
          </p:cNvPr>
          <p:cNvSpPr>
            <a:spLocks noGrp="1"/>
          </p:cNvSpPr>
          <p:nvPr>
            <p:ph idx="1"/>
          </p:nvPr>
        </p:nvSpPr>
        <p:spPr>
          <a:xfrm>
            <a:off x="477979" y="888797"/>
            <a:ext cx="8523978" cy="476430"/>
          </a:xfrm>
        </p:spPr>
        <p:txBody>
          <a:bodyPr/>
          <a:lstStyle/>
          <a:p>
            <a:pPr marL="0" indent="0">
              <a:buNone/>
            </a:pPr>
            <a:r>
              <a:rPr lang="en-US" sz="1600"/>
              <a:t>Incident Details: </a:t>
            </a:r>
            <a:r>
              <a:rPr lang="en-US" sz="1600" b="1"/>
              <a:t>A pirate boat attempted to board </a:t>
            </a:r>
            <a:r>
              <a:rPr lang="en-US" sz="1600"/>
              <a:t>the ship while underway.</a:t>
            </a:r>
          </a:p>
        </p:txBody>
      </p:sp>
      <p:grpSp>
        <p:nvGrpSpPr>
          <p:cNvPr id="14" name="Group 13">
            <a:extLst>
              <a:ext uri="{FF2B5EF4-FFF2-40B4-BE49-F238E27FC236}">
                <a16:creationId xmlns:a16="http://schemas.microsoft.com/office/drawing/2014/main" id="{5F93D125-5791-1469-6FC2-DCE9B2F64ED9}"/>
              </a:ext>
            </a:extLst>
          </p:cNvPr>
          <p:cNvGrpSpPr/>
          <p:nvPr/>
        </p:nvGrpSpPr>
        <p:grpSpPr>
          <a:xfrm>
            <a:off x="1438729" y="4768231"/>
            <a:ext cx="6244771" cy="516702"/>
            <a:chOff x="1438729" y="4768231"/>
            <a:chExt cx="6244771" cy="516702"/>
          </a:xfrm>
        </p:grpSpPr>
        <p:pic>
          <p:nvPicPr>
            <p:cNvPr id="5" name="Picture 4" descr="A black and white text&#10;&#10;Description automatically generated">
              <a:extLst>
                <a:ext uri="{FF2B5EF4-FFF2-40B4-BE49-F238E27FC236}">
                  <a16:creationId xmlns:a16="http://schemas.microsoft.com/office/drawing/2014/main" id="{EAE0083E-CBAB-462B-6F03-24C189393A21}"/>
                </a:ext>
              </a:extLst>
            </p:cNvPr>
            <p:cNvPicPr>
              <a:picLocks noChangeAspect="1"/>
            </p:cNvPicPr>
            <p:nvPr/>
          </p:nvPicPr>
          <p:blipFill rotWithShape="1">
            <a:blip r:embed="rId5">
              <a:extLst>
                <a:ext uri="{28A0092B-C50C-407E-A947-70E740481C1C}">
                  <a14:useLocalDpi xmlns:a14="http://schemas.microsoft.com/office/drawing/2010/main" val="0"/>
                </a:ext>
              </a:extLst>
            </a:blip>
            <a:srcRect t="40594" b="50000"/>
            <a:stretch/>
          </p:blipFill>
          <p:spPr>
            <a:xfrm>
              <a:off x="1460500" y="5036455"/>
              <a:ext cx="6223000" cy="248478"/>
            </a:xfrm>
            <a:prstGeom prst="rect">
              <a:avLst/>
            </a:prstGeom>
          </p:spPr>
        </p:pic>
        <p:sp>
          <p:nvSpPr>
            <p:cNvPr id="13" name="Content Placeholder 2">
              <a:extLst>
                <a:ext uri="{FF2B5EF4-FFF2-40B4-BE49-F238E27FC236}">
                  <a16:creationId xmlns:a16="http://schemas.microsoft.com/office/drawing/2014/main" id="{EA95946D-A4AD-094C-C663-97BBD05610F2}"/>
                </a:ext>
              </a:extLst>
            </p:cNvPr>
            <p:cNvSpPr txBox="1">
              <a:spLocks/>
            </p:cNvSpPr>
            <p:nvPr/>
          </p:nvSpPr>
          <p:spPr bwMode="auto">
            <a:xfrm>
              <a:off x="1438729" y="4768231"/>
              <a:ext cx="3811602" cy="29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FontTx/>
                <a:buNone/>
              </a:pPr>
              <a:r>
                <a:rPr lang="en-US" sz="1600" kern="0"/>
                <a:t>Matcher Results: No matches found.</a:t>
              </a:r>
            </a:p>
          </p:txBody>
        </p:sp>
      </p:grpSp>
      <p:grpSp>
        <p:nvGrpSpPr>
          <p:cNvPr id="9" name="Group 8">
            <a:extLst>
              <a:ext uri="{FF2B5EF4-FFF2-40B4-BE49-F238E27FC236}">
                <a16:creationId xmlns:a16="http://schemas.microsoft.com/office/drawing/2014/main" id="{90AB778D-8038-B7FF-6309-D91F50A38EA7}"/>
              </a:ext>
            </a:extLst>
          </p:cNvPr>
          <p:cNvGrpSpPr/>
          <p:nvPr/>
        </p:nvGrpSpPr>
        <p:grpSpPr>
          <a:xfrm>
            <a:off x="345200" y="4706709"/>
            <a:ext cx="8798800" cy="1128304"/>
            <a:chOff x="366971" y="4980396"/>
            <a:chExt cx="8798800" cy="1128304"/>
          </a:xfrm>
        </p:grpSpPr>
        <p:pic>
          <p:nvPicPr>
            <p:cNvPr id="10" name="Picture 9" descr="A black screen with green text&#10;&#10;Description automatically generated">
              <a:extLst>
                <a:ext uri="{FF2B5EF4-FFF2-40B4-BE49-F238E27FC236}">
                  <a16:creationId xmlns:a16="http://schemas.microsoft.com/office/drawing/2014/main" id="{A0538066-5F80-96A5-7277-575247DA9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971" y="4980396"/>
              <a:ext cx="8798800" cy="1128304"/>
            </a:xfrm>
            <a:prstGeom prst="rect">
              <a:avLst/>
            </a:prstGeom>
          </p:spPr>
        </p:pic>
        <p:sp>
          <p:nvSpPr>
            <p:cNvPr id="11" name="Rectangle 10">
              <a:extLst>
                <a:ext uri="{FF2B5EF4-FFF2-40B4-BE49-F238E27FC236}">
                  <a16:creationId xmlns:a16="http://schemas.microsoft.com/office/drawing/2014/main" id="{DAFFC560-5ADF-846D-C5EF-FE5E8976A2F6}"/>
                </a:ext>
              </a:extLst>
            </p:cNvPr>
            <p:cNvSpPr/>
            <p:nvPr/>
          </p:nvSpPr>
          <p:spPr>
            <a:xfrm>
              <a:off x="3377584" y="5868071"/>
              <a:ext cx="873760" cy="22315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2430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92854BB-3647-926E-6316-053B4EFEABE6}"/>
              </a:ext>
            </a:extLst>
          </p:cNvPr>
          <p:cNvSpPr/>
          <p:nvPr/>
        </p:nvSpPr>
        <p:spPr>
          <a:xfrm>
            <a:off x="3918857" y="972457"/>
            <a:ext cx="5225143" cy="5885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FECBA6-69DA-2972-B69B-FC6E95A8028A}"/>
              </a:ext>
            </a:extLst>
          </p:cNvPr>
          <p:cNvSpPr>
            <a:spLocks noGrp="1"/>
          </p:cNvSpPr>
          <p:nvPr>
            <p:ph type="title"/>
          </p:nvPr>
        </p:nvSpPr>
        <p:spPr/>
        <p:txBody>
          <a:bodyPr/>
          <a:lstStyle/>
          <a:p>
            <a:r>
              <a:rPr lang="en-US"/>
              <a:t>Token-Based Matching</a:t>
            </a:r>
          </a:p>
        </p:txBody>
      </p:sp>
      <p:sp>
        <p:nvSpPr>
          <p:cNvPr id="4" name="Slide Number Placeholder 3">
            <a:extLst>
              <a:ext uri="{FF2B5EF4-FFF2-40B4-BE49-F238E27FC236}">
                <a16:creationId xmlns:a16="http://schemas.microsoft.com/office/drawing/2014/main" id="{784F28DB-2546-7E2D-D6B6-DF5B64D6DFDA}"/>
              </a:ext>
            </a:extLst>
          </p:cNvPr>
          <p:cNvSpPr>
            <a:spLocks noGrp="1"/>
          </p:cNvSpPr>
          <p:nvPr>
            <p:ph type="sldNum" sz="quarter" idx="12"/>
          </p:nvPr>
        </p:nvSpPr>
        <p:spPr/>
        <p:txBody>
          <a:bodyPr/>
          <a:lstStyle/>
          <a:p>
            <a:fld id="{97532FD7-F9E5-1545-8A05-4A5103D12954}" type="slidenum">
              <a:rPr lang="en-US" smtClean="0"/>
              <a:pPr/>
              <a:t>25</a:t>
            </a:fld>
            <a:endParaRPr lang="en-US"/>
          </a:p>
        </p:txBody>
      </p:sp>
      <p:grpSp>
        <p:nvGrpSpPr>
          <p:cNvPr id="9" name="Group 8">
            <a:extLst>
              <a:ext uri="{FF2B5EF4-FFF2-40B4-BE49-F238E27FC236}">
                <a16:creationId xmlns:a16="http://schemas.microsoft.com/office/drawing/2014/main" id="{513A752D-6210-44E7-01A6-A1A57D793266}"/>
              </a:ext>
            </a:extLst>
          </p:cNvPr>
          <p:cNvGrpSpPr/>
          <p:nvPr/>
        </p:nvGrpSpPr>
        <p:grpSpPr>
          <a:xfrm>
            <a:off x="354226" y="2061643"/>
            <a:ext cx="8789774" cy="2590451"/>
            <a:chOff x="354226" y="1793289"/>
            <a:chExt cx="8789774" cy="2590451"/>
          </a:xfrm>
        </p:grpSpPr>
        <p:pic>
          <p:nvPicPr>
            <p:cNvPr id="6" name="Picture 5" descr="A diagram of a diagram&#10;&#10;Description automatically generated">
              <a:extLst>
                <a:ext uri="{FF2B5EF4-FFF2-40B4-BE49-F238E27FC236}">
                  <a16:creationId xmlns:a16="http://schemas.microsoft.com/office/drawing/2014/main" id="{56715434-EBD3-5EF4-E587-C04E7489468E}"/>
                </a:ext>
              </a:extLst>
            </p:cNvPr>
            <p:cNvPicPr>
              <a:picLocks noChangeAspect="1"/>
            </p:cNvPicPr>
            <p:nvPr/>
          </p:nvPicPr>
          <p:blipFill rotWithShape="1">
            <a:blip r:embed="rId2">
              <a:extLst>
                <a:ext uri="{28A0092B-C50C-407E-A947-70E740481C1C}">
                  <a14:useLocalDpi xmlns:a14="http://schemas.microsoft.com/office/drawing/2010/main" val="0"/>
                </a:ext>
              </a:extLst>
            </a:blip>
            <a:srcRect t="23017" r="58848"/>
            <a:stretch/>
          </p:blipFill>
          <p:spPr>
            <a:xfrm>
              <a:off x="354226" y="1793289"/>
              <a:ext cx="8789774" cy="2590451"/>
            </a:xfrm>
            <a:prstGeom prst="rect">
              <a:avLst/>
            </a:prstGeom>
          </p:spPr>
        </p:pic>
        <p:sp>
          <p:nvSpPr>
            <p:cNvPr id="7" name="Rectangle 6">
              <a:extLst>
                <a:ext uri="{FF2B5EF4-FFF2-40B4-BE49-F238E27FC236}">
                  <a16:creationId xmlns:a16="http://schemas.microsoft.com/office/drawing/2014/main" id="{827A5DE6-4098-BC72-9C64-B3F8105503EF}"/>
                </a:ext>
              </a:extLst>
            </p:cNvPr>
            <p:cNvSpPr/>
            <p:nvPr/>
          </p:nvSpPr>
          <p:spPr>
            <a:xfrm>
              <a:off x="5912528" y="3420122"/>
              <a:ext cx="2926672" cy="29734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Graphic 7">
            <a:extLst>
              <a:ext uri="{FF2B5EF4-FFF2-40B4-BE49-F238E27FC236}">
                <a16:creationId xmlns:a16="http://schemas.microsoft.com/office/drawing/2014/main" id="{C42F551A-95F5-C134-3261-B3A858EB2B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979" y="6130636"/>
            <a:ext cx="1856924" cy="590839"/>
          </a:xfrm>
          <a:prstGeom prst="rect">
            <a:avLst/>
          </a:prstGeom>
        </p:spPr>
      </p:pic>
      <p:sp>
        <p:nvSpPr>
          <p:cNvPr id="11" name="Content Placeholder 2">
            <a:extLst>
              <a:ext uri="{FF2B5EF4-FFF2-40B4-BE49-F238E27FC236}">
                <a16:creationId xmlns:a16="http://schemas.microsoft.com/office/drawing/2014/main" id="{13F5F326-587A-2915-3F40-C98A5CC01276}"/>
              </a:ext>
            </a:extLst>
          </p:cNvPr>
          <p:cNvSpPr>
            <a:spLocks noGrp="1"/>
          </p:cNvSpPr>
          <p:nvPr>
            <p:ph idx="1"/>
          </p:nvPr>
        </p:nvSpPr>
        <p:spPr>
          <a:xfrm>
            <a:off x="477979" y="888796"/>
            <a:ext cx="8523978" cy="1036321"/>
          </a:xfrm>
        </p:spPr>
        <p:txBody>
          <a:bodyPr/>
          <a:lstStyle/>
          <a:p>
            <a:pPr marL="0" indent="0">
              <a:buNone/>
            </a:pPr>
            <a:r>
              <a:rPr lang="en-US" sz="1600"/>
              <a:t>Incident Details: The duty watchman onboard the ship at anchor, noticed robbers trying to open the watertight door to the forecastle store. He immediately alerted the OOW who, in turn, raised the alarm and crew mustered</a:t>
            </a:r>
            <a:r>
              <a:rPr lang="en-US" sz="1600" b="1"/>
              <a:t>. On seeing crew alertness, the robbers jumped overboard </a:t>
            </a:r>
            <a:r>
              <a:rPr lang="en-US" sz="1600"/>
              <a:t>and escaped empty handed in a waiting boat with one accomplice.</a:t>
            </a:r>
          </a:p>
        </p:txBody>
      </p:sp>
      <p:grpSp>
        <p:nvGrpSpPr>
          <p:cNvPr id="20" name="Group 19">
            <a:extLst>
              <a:ext uri="{FF2B5EF4-FFF2-40B4-BE49-F238E27FC236}">
                <a16:creationId xmlns:a16="http://schemas.microsoft.com/office/drawing/2014/main" id="{F27FF7E7-78C1-E95A-15BE-8C0EE323B7CE}"/>
              </a:ext>
            </a:extLst>
          </p:cNvPr>
          <p:cNvGrpSpPr/>
          <p:nvPr/>
        </p:nvGrpSpPr>
        <p:grpSpPr>
          <a:xfrm>
            <a:off x="362566" y="4836699"/>
            <a:ext cx="8783345" cy="997954"/>
            <a:chOff x="362566" y="4568345"/>
            <a:chExt cx="8783345" cy="997954"/>
          </a:xfrm>
        </p:grpSpPr>
        <p:pic>
          <p:nvPicPr>
            <p:cNvPr id="14" name="Picture 13">
              <a:extLst>
                <a:ext uri="{FF2B5EF4-FFF2-40B4-BE49-F238E27FC236}">
                  <a16:creationId xmlns:a16="http://schemas.microsoft.com/office/drawing/2014/main" id="{59354BE2-7364-A980-A195-38F78D8D4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566" y="4571085"/>
              <a:ext cx="8783345" cy="995214"/>
            </a:xfrm>
            <a:prstGeom prst="rect">
              <a:avLst/>
            </a:prstGeom>
          </p:spPr>
        </p:pic>
        <p:sp>
          <p:nvSpPr>
            <p:cNvPr id="16" name="Rectangle 15">
              <a:extLst>
                <a:ext uri="{FF2B5EF4-FFF2-40B4-BE49-F238E27FC236}">
                  <a16:creationId xmlns:a16="http://schemas.microsoft.com/office/drawing/2014/main" id="{F8EBD331-8A7D-E528-44CF-82B9263CA256}"/>
                </a:ext>
              </a:extLst>
            </p:cNvPr>
            <p:cNvSpPr/>
            <p:nvPr/>
          </p:nvSpPr>
          <p:spPr>
            <a:xfrm>
              <a:off x="4627031" y="5329182"/>
              <a:ext cx="1012932" cy="22315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F4FD4FE-8778-1862-94FD-160FFB708486}"/>
                </a:ext>
              </a:extLst>
            </p:cNvPr>
            <p:cNvSpPr/>
            <p:nvPr/>
          </p:nvSpPr>
          <p:spPr>
            <a:xfrm>
              <a:off x="4684794" y="5089009"/>
              <a:ext cx="639765" cy="22315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D22713-55F0-B9BE-7536-57ECDA9E1852}"/>
                </a:ext>
              </a:extLst>
            </p:cNvPr>
            <p:cNvSpPr/>
            <p:nvPr/>
          </p:nvSpPr>
          <p:spPr>
            <a:xfrm>
              <a:off x="3880156" y="4568345"/>
              <a:ext cx="796546" cy="22315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B286B4-3BA5-A4F6-5638-AB31F78D5819}"/>
                </a:ext>
              </a:extLst>
            </p:cNvPr>
            <p:cNvSpPr/>
            <p:nvPr/>
          </p:nvSpPr>
          <p:spPr>
            <a:xfrm>
              <a:off x="2362380" y="5080917"/>
              <a:ext cx="680225" cy="22315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A4BD03-9406-9F0C-1066-B09DF7EC5434}"/>
                </a:ext>
              </a:extLst>
            </p:cNvPr>
            <p:cNvSpPr/>
            <p:nvPr/>
          </p:nvSpPr>
          <p:spPr>
            <a:xfrm>
              <a:off x="2362380" y="4571119"/>
              <a:ext cx="680225" cy="223157"/>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0DE9A73D-D694-CD6A-934B-76FC8EEF4501}"/>
              </a:ext>
            </a:extLst>
          </p:cNvPr>
          <p:cNvGrpSpPr/>
          <p:nvPr/>
        </p:nvGrpSpPr>
        <p:grpSpPr>
          <a:xfrm>
            <a:off x="1574930" y="4445087"/>
            <a:ext cx="6263838" cy="1582747"/>
            <a:chOff x="1574930" y="4375514"/>
            <a:chExt cx="6263838" cy="1582747"/>
          </a:xfrm>
        </p:grpSpPr>
        <p:pic>
          <p:nvPicPr>
            <p:cNvPr id="12" name="Picture 11" descr="A screenshot of a computer&#10;&#10;Description automatically generated">
              <a:extLst>
                <a:ext uri="{FF2B5EF4-FFF2-40B4-BE49-F238E27FC236}">
                  <a16:creationId xmlns:a16="http://schemas.microsoft.com/office/drawing/2014/main" id="{FFE1C773-1116-8DD4-D3A7-143B64A5A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1168" y="4662861"/>
              <a:ext cx="6197600" cy="1295400"/>
            </a:xfrm>
            <a:prstGeom prst="rect">
              <a:avLst/>
            </a:prstGeom>
          </p:spPr>
        </p:pic>
        <p:sp>
          <p:nvSpPr>
            <p:cNvPr id="13" name="Content Placeholder 2">
              <a:extLst>
                <a:ext uri="{FF2B5EF4-FFF2-40B4-BE49-F238E27FC236}">
                  <a16:creationId xmlns:a16="http://schemas.microsoft.com/office/drawing/2014/main" id="{A5B98D75-E218-621B-6CE1-ED79EEFBD808}"/>
                </a:ext>
              </a:extLst>
            </p:cNvPr>
            <p:cNvSpPr txBox="1">
              <a:spLocks/>
            </p:cNvSpPr>
            <p:nvPr/>
          </p:nvSpPr>
          <p:spPr bwMode="auto">
            <a:xfrm>
              <a:off x="1574930" y="4375514"/>
              <a:ext cx="3811602" cy="29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FontTx/>
                <a:buNone/>
              </a:pPr>
              <a:r>
                <a:rPr lang="en-US" sz="1600" kern="0"/>
                <a:t>Matcher Results: One match found.</a:t>
              </a:r>
            </a:p>
          </p:txBody>
        </p:sp>
      </p:grpSp>
    </p:spTree>
    <p:extLst>
      <p:ext uri="{BB962C8B-B14F-4D97-AF65-F5344CB8AC3E}">
        <p14:creationId xmlns:p14="http://schemas.microsoft.com/office/powerpoint/2010/main" val="2468837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AB01-37B8-4DBA-C275-D762168E71E2}"/>
              </a:ext>
            </a:extLst>
          </p:cNvPr>
          <p:cNvSpPr>
            <a:spLocks noGrp="1"/>
          </p:cNvSpPr>
          <p:nvPr>
            <p:ph type="title"/>
          </p:nvPr>
        </p:nvSpPr>
        <p:spPr/>
        <p:txBody>
          <a:bodyPr/>
          <a:lstStyle/>
          <a:p>
            <a:r>
              <a:rPr lang="en-US"/>
              <a:t>Token-Based Matching</a:t>
            </a:r>
          </a:p>
        </p:txBody>
      </p:sp>
      <p:sp>
        <p:nvSpPr>
          <p:cNvPr id="4" name="Slide Number Placeholder 3">
            <a:extLst>
              <a:ext uri="{FF2B5EF4-FFF2-40B4-BE49-F238E27FC236}">
                <a16:creationId xmlns:a16="http://schemas.microsoft.com/office/drawing/2014/main" id="{719B637A-3D17-6C80-0656-4D8048BEC470}"/>
              </a:ext>
            </a:extLst>
          </p:cNvPr>
          <p:cNvSpPr>
            <a:spLocks noGrp="1"/>
          </p:cNvSpPr>
          <p:nvPr>
            <p:ph type="sldNum" sz="quarter" idx="12"/>
          </p:nvPr>
        </p:nvSpPr>
        <p:spPr/>
        <p:txBody>
          <a:bodyPr/>
          <a:lstStyle/>
          <a:p>
            <a:fld id="{97532FD7-F9E5-1545-8A05-4A5103D12954}" type="slidenum">
              <a:rPr lang="en-US" smtClean="0"/>
              <a:pPr/>
              <a:t>26</a:t>
            </a:fld>
            <a:endParaRPr lang="en-US"/>
          </a:p>
        </p:txBody>
      </p:sp>
      <p:pic>
        <p:nvPicPr>
          <p:cNvPr id="8" name="Picture 7" descr="A computer screen shot of a program&#10;&#10;Description automatically generated">
            <a:extLst>
              <a:ext uri="{FF2B5EF4-FFF2-40B4-BE49-F238E27FC236}">
                <a16:creationId xmlns:a16="http://schemas.microsoft.com/office/drawing/2014/main" id="{78E5BFF6-34B2-8A35-2521-07A5DE983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80" y="1773579"/>
            <a:ext cx="4474255" cy="2822750"/>
          </a:xfrm>
          <a:prstGeom prst="rect">
            <a:avLst/>
          </a:prstGeom>
        </p:spPr>
      </p:pic>
      <p:pic>
        <p:nvPicPr>
          <p:cNvPr id="10" name="Picture 9" descr="A computer screen shot of a program&#10;&#10;Description automatically generated">
            <a:extLst>
              <a:ext uri="{FF2B5EF4-FFF2-40B4-BE49-F238E27FC236}">
                <a16:creationId xmlns:a16="http://schemas.microsoft.com/office/drawing/2014/main" id="{E6F7E019-79FD-6CCF-DABE-C7B4EF90A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508" y="1771830"/>
            <a:ext cx="4282553" cy="2992151"/>
          </a:xfrm>
          <a:prstGeom prst="rect">
            <a:avLst/>
          </a:prstGeom>
        </p:spPr>
      </p:pic>
      <p:sp>
        <p:nvSpPr>
          <p:cNvPr id="12" name="Content Placeholder 2">
            <a:extLst>
              <a:ext uri="{FF2B5EF4-FFF2-40B4-BE49-F238E27FC236}">
                <a16:creationId xmlns:a16="http://schemas.microsoft.com/office/drawing/2014/main" id="{FACD0284-4858-4F4B-E223-D9E27C66EBC3}"/>
              </a:ext>
            </a:extLst>
          </p:cNvPr>
          <p:cNvSpPr>
            <a:spLocks noGrp="1"/>
          </p:cNvSpPr>
          <p:nvPr>
            <p:ph idx="1"/>
          </p:nvPr>
        </p:nvSpPr>
        <p:spPr>
          <a:xfrm>
            <a:off x="762000" y="1137745"/>
            <a:ext cx="7924800" cy="476430"/>
          </a:xfrm>
        </p:spPr>
        <p:txBody>
          <a:bodyPr/>
          <a:lstStyle/>
          <a:p>
            <a:pPr marL="0" indent="0">
              <a:buNone/>
            </a:pPr>
            <a:r>
              <a:rPr lang="en-US"/>
              <a:t>Result: 17 patterns to capture (most) boarding incidents.</a:t>
            </a:r>
          </a:p>
        </p:txBody>
      </p:sp>
      <p:graphicFrame>
        <p:nvGraphicFramePr>
          <p:cNvPr id="3" name="Table 2">
            <a:extLst>
              <a:ext uri="{FF2B5EF4-FFF2-40B4-BE49-F238E27FC236}">
                <a16:creationId xmlns:a16="http://schemas.microsoft.com/office/drawing/2014/main" id="{5B3D6157-A9E9-0026-556F-D1532E74956A}"/>
              </a:ext>
            </a:extLst>
          </p:cNvPr>
          <p:cNvGraphicFramePr>
            <a:graphicFrameLocks noGrp="1"/>
          </p:cNvGraphicFramePr>
          <p:nvPr>
            <p:extLst>
              <p:ext uri="{D42A27DB-BD31-4B8C-83A1-F6EECF244321}">
                <p14:modId xmlns:p14="http://schemas.microsoft.com/office/powerpoint/2010/main" val="2865097384"/>
              </p:ext>
            </p:extLst>
          </p:nvPr>
        </p:nvGraphicFramePr>
        <p:xfrm>
          <a:off x="2575560" y="4923402"/>
          <a:ext cx="4297680" cy="1483360"/>
        </p:xfrm>
        <a:graphic>
          <a:graphicData uri="http://schemas.openxmlformats.org/drawingml/2006/table">
            <a:tbl>
              <a:tblPr firstRow="1" bandRow="1">
                <a:tableStyleId>{F5AB1C69-6EDB-4FF4-983F-18BD219EF322}</a:tableStyleId>
              </a:tblPr>
              <a:tblGrid>
                <a:gridCol w="1143000">
                  <a:extLst>
                    <a:ext uri="{9D8B030D-6E8A-4147-A177-3AD203B41FA5}">
                      <a16:colId xmlns:a16="http://schemas.microsoft.com/office/drawing/2014/main" val="98519076"/>
                    </a:ext>
                  </a:extLst>
                </a:gridCol>
                <a:gridCol w="1143000">
                  <a:extLst>
                    <a:ext uri="{9D8B030D-6E8A-4147-A177-3AD203B41FA5}">
                      <a16:colId xmlns:a16="http://schemas.microsoft.com/office/drawing/2014/main" val="394639929"/>
                    </a:ext>
                  </a:extLst>
                </a:gridCol>
                <a:gridCol w="1005840">
                  <a:extLst>
                    <a:ext uri="{9D8B030D-6E8A-4147-A177-3AD203B41FA5}">
                      <a16:colId xmlns:a16="http://schemas.microsoft.com/office/drawing/2014/main" val="2288052651"/>
                    </a:ext>
                  </a:extLst>
                </a:gridCol>
                <a:gridCol w="1005840">
                  <a:extLst>
                    <a:ext uri="{9D8B030D-6E8A-4147-A177-3AD203B41FA5}">
                      <a16:colId xmlns:a16="http://schemas.microsoft.com/office/drawing/2014/main" val="2182171129"/>
                    </a:ext>
                  </a:extLst>
                </a:gridCol>
              </a:tblGrid>
              <a:tr h="370840">
                <a:tc rowSpan="2"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solidFill>
                            <a:schemeClr val="tx1"/>
                          </a:solidFill>
                        </a:rPr>
                        <a:t>Confusion Matrix</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solidFill>
                            <a:schemeClr val="tx1"/>
                          </a:solidFill>
                        </a:rPr>
                        <a:t>on Training Data</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algn="ctr"/>
                      <a:endParaRPr lang="en-US">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solidFill>
                            <a:schemeClr val="tx1"/>
                          </a:solidFill>
                        </a:rPr>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a:solidFill>
                          <a:schemeClr val="tx1"/>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676925"/>
                  </a:ext>
                </a:extLst>
              </a:tr>
              <a:tr h="370840">
                <a:tc gridSpan="2" vMerge="1">
                  <a:txBody>
                    <a:bodyPr/>
                    <a:lstStyle/>
                    <a:p>
                      <a:pPr algn="ctr"/>
                      <a:endParaRPr 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No 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645901"/>
                  </a:ext>
                </a:extLst>
              </a:tr>
              <a:tr h="370840">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b="1"/>
                        <a:t>Actual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t>Not boarded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171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tc>
                  <a:txBody>
                    <a:bodyPr/>
                    <a:lstStyle/>
                    <a:p>
                      <a:pPr algn="ctr"/>
                      <a:r>
                        <a:rPr lang="en-US"/>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extLst>
                  <a:ext uri="{0D108BD9-81ED-4DB2-BD59-A6C34878D82A}">
                    <a16:rowId xmlns:a16="http://schemas.microsoft.com/office/drawing/2014/main" val="1655594226"/>
                  </a:ext>
                </a:extLst>
              </a:tr>
              <a:tr h="370840">
                <a:tc vMerge="1">
                  <a:txBody>
                    <a:bodyPr/>
                    <a:lstStyle/>
                    <a:p>
                      <a:pPr algn="ctr"/>
                      <a:endParaRPr 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Boarded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tc>
                  <a:txBody>
                    <a:bodyPr/>
                    <a:lstStyle/>
                    <a:p>
                      <a:pPr algn="ctr"/>
                      <a:r>
                        <a:rPr lang="en-US"/>
                        <a:t>325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extLst>
                  <a:ext uri="{0D108BD9-81ED-4DB2-BD59-A6C34878D82A}">
                    <a16:rowId xmlns:a16="http://schemas.microsoft.com/office/drawing/2014/main" val="193263364"/>
                  </a:ext>
                </a:extLst>
              </a:tr>
            </a:tbl>
          </a:graphicData>
        </a:graphic>
      </p:graphicFrame>
      <p:sp>
        <p:nvSpPr>
          <p:cNvPr id="5" name="Left Arrow Callout 4">
            <a:extLst>
              <a:ext uri="{FF2B5EF4-FFF2-40B4-BE49-F238E27FC236}">
                <a16:creationId xmlns:a16="http://schemas.microsoft.com/office/drawing/2014/main" id="{802F69EE-3E22-34D5-FEEE-23B9750D5072}"/>
              </a:ext>
            </a:extLst>
          </p:cNvPr>
          <p:cNvSpPr/>
          <p:nvPr/>
        </p:nvSpPr>
        <p:spPr>
          <a:xfrm>
            <a:off x="6841612" y="5715003"/>
            <a:ext cx="1523004" cy="321503"/>
          </a:xfrm>
          <a:prstGeom prst="leftArrowCallout">
            <a:avLst>
              <a:gd name="adj1" fmla="val 25000"/>
              <a:gd name="adj2" fmla="val 25000"/>
              <a:gd name="adj3" fmla="val 25000"/>
              <a:gd name="adj4" fmla="val 8558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t>False Positives</a:t>
            </a:r>
          </a:p>
        </p:txBody>
      </p:sp>
    </p:spTree>
    <p:extLst>
      <p:ext uri="{BB962C8B-B14F-4D97-AF65-F5344CB8AC3E}">
        <p14:creationId xmlns:p14="http://schemas.microsoft.com/office/powerpoint/2010/main" val="913802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F6080-07D0-8F6B-8376-9FFA7DAC3E53}"/>
              </a:ext>
            </a:extLst>
          </p:cNvPr>
          <p:cNvSpPr>
            <a:spLocks noGrp="1"/>
          </p:cNvSpPr>
          <p:nvPr>
            <p:ph type="title"/>
          </p:nvPr>
        </p:nvSpPr>
        <p:spPr/>
        <p:txBody>
          <a:bodyPr/>
          <a:lstStyle/>
          <a:p>
            <a:r>
              <a:rPr lang="en-US"/>
              <a:t>Token-Based Matching</a:t>
            </a:r>
          </a:p>
        </p:txBody>
      </p:sp>
      <p:sp>
        <p:nvSpPr>
          <p:cNvPr id="3" name="Content Placeholder 2">
            <a:extLst>
              <a:ext uri="{FF2B5EF4-FFF2-40B4-BE49-F238E27FC236}">
                <a16:creationId xmlns:a16="http://schemas.microsoft.com/office/drawing/2014/main" id="{FE5FB320-0755-CF75-01AF-2B8C822F3262}"/>
              </a:ext>
            </a:extLst>
          </p:cNvPr>
          <p:cNvSpPr>
            <a:spLocks noGrp="1"/>
          </p:cNvSpPr>
          <p:nvPr>
            <p:ph idx="1"/>
          </p:nvPr>
        </p:nvSpPr>
        <p:spPr>
          <a:xfrm>
            <a:off x="583098" y="1295400"/>
            <a:ext cx="8382000" cy="476250"/>
          </a:xfrm>
        </p:spPr>
        <p:txBody>
          <a:bodyPr/>
          <a:lstStyle/>
          <a:p>
            <a:pPr marL="0" indent="0">
              <a:buNone/>
            </a:pPr>
            <a:r>
              <a:rPr lang="en-US"/>
              <a:t>Only </a:t>
            </a:r>
            <a:r>
              <a:rPr lang="en-US" b="1"/>
              <a:t>two</a:t>
            </a:r>
            <a:r>
              <a:rPr lang="en-US"/>
              <a:t> patterns needed to capture (most) hijack incidents.</a:t>
            </a:r>
          </a:p>
        </p:txBody>
      </p:sp>
      <p:sp>
        <p:nvSpPr>
          <p:cNvPr id="4" name="Slide Number Placeholder 3">
            <a:extLst>
              <a:ext uri="{FF2B5EF4-FFF2-40B4-BE49-F238E27FC236}">
                <a16:creationId xmlns:a16="http://schemas.microsoft.com/office/drawing/2014/main" id="{CE07CA0E-9EE7-9E24-D426-6E031B343F6C}"/>
              </a:ext>
            </a:extLst>
          </p:cNvPr>
          <p:cNvSpPr>
            <a:spLocks noGrp="1"/>
          </p:cNvSpPr>
          <p:nvPr>
            <p:ph type="sldNum" sz="quarter" idx="12"/>
          </p:nvPr>
        </p:nvSpPr>
        <p:spPr/>
        <p:txBody>
          <a:bodyPr/>
          <a:lstStyle/>
          <a:p>
            <a:fld id="{97532FD7-F9E5-1545-8A05-4A5103D12954}" type="slidenum">
              <a:rPr lang="en-US" smtClean="0"/>
              <a:pPr/>
              <a:t>27</a:t>
            </a:fld>
            <a:endParaRPr lang="en-US"/>
          </a:p>
        </p:txBody>
      </p:sp>
      <p:pic>
        <p:nvPicPr>
          <p:cNvPr id="5" name="Picture 4">
            <a:extLst>
              <a:ext uri="{FF2B5EF4-FFF2-40B4-BE49-F238E27FC236}">
                <a16:creationId xmlns:a16="http://schemas.microsoft.com/office/drawing/2014/main" id="{12A5A4D4-2E76-6C73-801D-2BC9B145C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944" y="1843087"/>
            <a:ext cx="7264400" cy="1155700"/>
          </a:xfrm>
          <a:prstGeom prst="rect">
            <a:avLst/>
          </a:prstGeom>
        </p:spPr>
      </p:pic>
      <p:sp>
        <p:nvSpPr>
          <p:cNvPr id="8" name="TextBox 7">
            <a:extLst>
              <a:ext uri="{FF2B5EF4-FFF2-40B4-BE49-F238E27FC236}">
                <a16:creationId xmlns:a16="http://schemas.microsoft.com/office/drawing/2014/main" id="{BAB85B62-F730-45D0-8275-098F98FC1FC0}"/>
              </a:ext>
            </a:extLst>
          </p:cNvPr>
          <p:cNvSpPr txBox="1"/>
          <p:nvPr/>
        </p:nvSpPr>
        <p:spPr>
          <a:xfrm>
            <a:off x="2110339" y="5406132"/>
            <a:ext cx="5380522" cy="954107"/>
          </a:xfrm>
          <a:prstGeom prst="rect">
            <a:avLst/>
          </a:prstGeom>
          <a:noFill/>
          <a:ln w="28575">
            <a:solidFill>
              <a:srgbClr val="FF0000"/>
            </a:solidFill>
          </a:ln>
        </p:spPr>
        <p:txBody>
          <a:bodyPr wrap="square" rtlCol="0">
            <a:spAutoFit/>
          </a:bodyPr>
          <a:lstStyle/>
          <a:p>
            <a:pPr algn="ctr"/>
            <a:r>
              <a:rPr lang="en-US" sz="2800" b="1"/>
              <a:t>Complexity depends on what you want to categorize.</a:t>
            </a:r>
          </a:p>
        </p:txBody>
      </p:sp>
      <p:graphicFrame>
        <p:nvGraphicFramePr>
          <p:cNvPr id="6" name="Table 5">
            <a:extLst>
              <a:ext uri="{FF2B5EF4-FFF2-40B4-BE49-F238E27FC236}">
                <a16:creationId xmlns:a16="http://schemas.microsoft.com/office/drawing/2014/main" id="{78760351-F0F2-DAC9-EDFA-9BD9CABB9B83}"/>
              </a:ext>
            </a:extLst>
          </p:cNvPr>
          <p:cNvGraphicFramePr>
            <a:graphicFrameLocks noGrp="1"/>
          </p:cNvGraphicFramePr>
          <p:nvPr>
            <p:extLst>
              <p:ext uri="{D42A27DB-BD31-4B8C-83A1-F6EECF244321}">
                <p14:modId xmlns:p14="http://schemas.microsoft.com/office/powerpoint/2010/main" val="752263949"/>
              </p:ext>
            </p:extLst>
          </p:nvPr>
        </p:nvGraphicFramePr>
        <p:xfrm>
          <a:off x="2651760" y="3460779"/>
          <a:ext cx="4297680" cy="1483360"/>
        </p:xfrm>
        <a:graphic>
          <a:graphicData uri="http://schemas.openxmlformats.org/drawingml/2006/table">
            <a:tbl>
              <a:tblPr firstRow="1" bandRow="1">
                <a:tableStyleId>{F5AB1C69-6EDB-4FF4-983F-18BD219EF322}</a:tableStyleId>
              </a:tblPr>
              <a:tblGrid>
                <a:gridCol w="1143000">
                  <a:extLst>
                    <a:ext uri="{9D8B030D-6E8A-4147-A177-3AD203B41FA5}">
                      <a16:colId xmlns:a16="http://schemas.microsoft.com/office/drawing/2014/main" val="98519076"/>
                    </a:ext>
                  </a:extLst>
                </a:gridCol>
                <a:gridCol w="1143000">
                  <a:extLst>
                    <a:ext uri="{9D8B030D-6E8A-4147-A177-3AD203B41FA5}">
                      <a16:colId xmlns:a16="http://schemas.microsoft.com/office/drawing/2014/main" val="394639929"/>
                    </a:ext>
                  </a:extLst>
                </a:gridCol>
                <a:gridCol w="1005840">
                  <a:extLst>
                    <a:ext uri="{9D8B030D-6E8A-4147-A177-3AD203B41FA5}">
                      <a16:colId xmlns:a16="http://schemas.microsoft.com/office/drawing/2014/main" val="2288052651"/>
                    </a:ext>
                  </a:extLst>
                </a:gridCol>
                <a:gridCol w="1005840">
                  <a:extLst>
                    <a:ext uri="{9D8B030D-6E8A-4147-A177-3AD203B41FA5}">
                      <a16:colId xmlns:a16="http://schemas.microsoft.com/office/drawing/2014/main" val="2182171129"/>
                    </a:ext>
                  </a:extLst>
                </a:gridCol>
              </a:tblGrid>
              <a:tr h="370840">
                <a:tc rowSpan="2" gridSpan="2">
                  <a:txBody>
                    <a:bodyPr/>
                    <a:lstStyle/>
                    <a:p>
                      <a:pPr algn="ctr"/>
                      <a:r>
                        <a:rPr lang="en-US">
                          <a:solidFill>
                            <a:schemeClr val="tx1"/>
                          </a:solidFill>
                        </a:rPr>
                        <a:t>Confusion Matrix</a:t>
                      </a:r>
                    </a:p>
                    <a:p>
                      <a:pPr algn="ctr"/>
                      <a:r>
                        <a:rPr lang="en-US">
                          <a:solidFill>
                            <a:schemeClr val="tx1"/>
                          </a:solidFill>
                        </a:rPr>
                        <a:t>on Training Data</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algn="ctr"/>
                      <a:endParaRPr lang="en-US">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solidFill>
                            <a:schemeClr val="tx1"/>
                          </a:solidFill>
                        </a:rPr>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a:solidFill>
                          <a:schemeClr val="tx1"/>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676925"/>
                  </a:ext>
                </a:extLst>
              </a:tr>
              <a:tr h="370840">
                <a:tc gridSpan="2" vMerge="1">
                  <a:txBody>
                    <a:bodyPr/>
                    <a:lstStyle/>
                    <a:p>
                      <a:pPr algn="ctr"/>
                      <a:endParaRPr 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t>No 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645901"/>
                  </a:ext>
                </a:extLst>
              </a:tr>
              <a:tr h="370840">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b="1"/>
                        <a:t>Actual Values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t>Not hijacked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474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tc>
                  <a:txBody>
                    <a:bodyPr/>
                    <a:lstStyle/>
                    <a:p>
                      <a:pPr algn="ctr"/>
                      <a:r>
                        <a:rPr lang="en-US"/>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extLst>
                  <a:ext uri="{0D108BD9-81ED-4DB2-BD59-A6C34878D82A}">
                    <a16:rowId xmlns:a16="http://schemas.microsoft.com/office/drawing/2014/main" val="1655594226"/>
                  </a:ext>
                </a:extLst>
              </a:tr>
              <a:tr h="370840">
                <a:tc vMerge="1">
                  <a:txBody>
                    <a:bodyPr/>
                    <a:lstStyle/>
                    <a:p>
                      <a:pPr algn="ctr"/>
                      <a:endParaRPr 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Hijacked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tc>
                  <a:txBody>
                    <a:bodyPr/>
                    <a:lstStyle/>
                    <a:p>
                      <a:pPr algn="ctr"/>
                      <a:r>
                        <a:rPr lang="en-US"/>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extLst>
                  <a:ext uri="{0D108BD9-81ED-4DB2-BD59-A6C34878D82A}">
                    <a16:rowId xmlns:a16="http://schemas.microsoft.com/office/drawing/2014/main" val="193263364"/>
                  </a:ext>
                </a:extLst>
              </a:tr>
            </a:tbl>
          </a:graphicData>
        </a:graphic>
      </p:graphicFrame>
      <p:sp>
        <p:nvSpPr>
          <p:cNvPr id="7" name="Left Arrow Callout 6">
            <a:extLst>
              <a:ext uri="{FF2B5EF4-FFF2-40B4-BE49-F238E27FC236}">
                <a16:creationId xmlns:a16="http://schemas.microsoft.com/office/drawing/2014/main" id="{382A96FF-6A26-A4E3-7F4B-CE1B6C7AC876}"/>
              </a:ext>
            </a:extLst>
          </p:cNvPr>
          <p:cNvSpPr/>
          <p:nvPr/>
        </p:nvSpPr>
        <p:spPr>
          <a:xfrm>
            <a:off x="6905159" y="4222337"/>
            <a:ext cx="1515219" cy="321503"/>
          </a:xfrm>
          <a:prstGeom prst="leftArrowCallout">
            <a:avLst>
              <a:gd name="adj1" fmla="val 25000"/>
              <a:gd name="adj2" fmla="val 25000"/>
              <a:gd name="adj3" fmla="val 25000"/>
              <a:gd name="adj4" fmla="val 8558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t>False Positives</a:t>
            </a:r>
          </a:p>
        </p:txBody>
      </p:sp>
    </p:spTree>
    <p:extLst>
      <p:ext uri="{BB962C8B-B14F-4D97-AF65-F5344CB8AC3E}">
        <p14:creationId xmlns:p14="http://schemas.microsoft.com/office/powerpoint/2010/main" val="1616387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44920-E8B8-77AA-84F4-393F9CAB47C9}"/>
              </a:ext>
            </a:extLst>
          </p:cNvPr>
          <p:cNvSpPr>
            <a:spLocks noGrp="1"/>
          </p:cNvSpPr>
          <p:nvPr>
            <p:ph type="title"/>
          </p:nvPr>
        </p:nvSpPr>
        <p:spPr/>
        <p:txBody>
          <a:bodyPr/>
          <a:lstStyle/>
          <a:p>
            <a:r>
              <a:rPr lang="en-US"/>
              <a:t>Natural Language Processing: The Process</a:t>
            </a:r>
          </a:p>
        </p:txBody>
      </p:sp>
      <p:sp>
        <p:nvSpPr>
          <p:cNvPr id="4" name="Slide Number Placeholder 3">
            <a:extLst>
              <a:ext uri="{FF2B5EF4-FFF2-40B4-BE49-F238E27FC236}">
                <a16:creationId xmlns:a16="http://schemas.microsoft.com/office/drawing/2014/main" id="{0EE08CEB-F5D2-C0D9-D542-19221EC31EC4}"/>
              </a:ext>
            </a:extLst>
          </p:cNvPr>
          <p:cNvSpPr>
            <a:spLocks noGrp="1"/>
          </p:cNvSpPr>
          <p:nvPr>
            <p:ph type="sldNum" sz="quarter" idx="12"/>
          </p:nvPr>
        </p:nvSpPr>
        <p:spPr/>
        <p:txBody>
          <a:bodyPr/>
          <a:lstStyle/>
          <a:p>
            <a:fld id="{97532FD7-F9E5-1545-8A05-4A5103D12954}" type="slidenum">
              <a:rPr lang="en-US" smtClean="0"/>
              <a:pPr/>
              <a:t>28</a:t>
            </a:fld>
            <a:endParaRPr lang="en-US"/>
          </a:p>
        </p:txBody>
      </p:sp>
      <p:graphicFrame>
        <p:nvGraphicFramePr>
          <p:cNvPr id="5" name="Diagram 4">
            <a:extLst>
              <a:ext uri="{FF2B5EF4-FFF2-40B4-BE49-F238E27FC236}">
                <a16:creationId xmlns:a16="http://schemas.microsoft.com/office/drawing/2014/main" id="{70C4161A-B6C5-5C78-9E70-4050095A927B}"/>
              </a:ext>
            </a:extLst>
          </p:cNvPr>
          <p:cNvGraphicFramePr/>
          <p:nvPr>
            <p:extLst>
              <p:ext uri="{D42A27DB-BD31-4B8C-83A1-F6EECF244321}">
                <p14:modId xmlns:p14="http://schemas.microsoft.com/office/powerpoint/2010/main" val="2481803439"/>
              </p:ext>
            </p:extLst>
          </p:nvPr>
        </p:nvGraphicFramePr>
        <p:xfrm>
          <a:off x="718930" y="1315381"/>
          <a:ext cx="7967870" cy="492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5-Point Star 7">
            <a:extLst>
              <a:ext uri="{FF2B5EF4-FFF2-40B4-BE49-F238E27FC236}">
                <a16:creationId xmlns:a16="http://schemas.microsoft.com/office/drawing/2014/main" id="{95002F62-C108-AC77-86EE-ADB093D67CD6}"/>
              </a:ext>
            </a:extLst>
          </p:cNvPr>
          <p:cNvSpPr/>
          <p:nvPr/>
        </p:nvSpPr>
        <p:spPr>
          <a:xfrm>
            <a:off x="480950" y="2852531"/>
            <a:ext cx="357809" cy="357809"/>
          </a:xfrm>
          <a:prstGeom prst="star5">
            <a:avLst/>
          </a:prstGeom>
          <a:solidFill>
            <a:srgbClr val="FFFF00"/>
          </a:solid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885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D49D-67CF-9B01-BA4B-1BD3A6856FBC}"/>
              </a:ext>
            </a:extLst>
          </p:cNvPr>
          <p:cNvSpPr>
            <a:spLocks noGrp="1"/>
          </p:cNvSpPr>
          <p:nvPr>
            <p:ph type="title"/>
          </p:nvPr>
        </p:nvSpPr>
        <p:spPr/>
        <p:txBody>
          <a:bodyPr/>
          <a:lstStyle/>
          <a:p>
            <a:r>
              <a:rPr lang="en-US"/>
              <a:t>Natural Language Processing: Model</a:t>
            </a:r>
          </a:p>
        </p:txBody>
      </p:sp>
      <p:pic>
        <p:nvPicPr>
          <p:cNvPr id="8" name="Content Placeholder 7">
            <a:extLst>
              <a:ext uri="{FF2B5EF4-FFF2-40B4-BE49-F238E27FC236}">
                <a16:creationId xmlns:a16="http://schemas.microsoft.com/office/drawing/2014/main" id="{E7DB61A3-E3B6-D3F3-A597-A095265E9CC5}"/>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000" y="1186069"/>
            <a:ext cx="7874000" cy="1600200"/>
          </a:xfrm>
        </p:spPr>
      </p:pic>
      <p:sp>
        <p:nvSpPr>
          <p:cNvPr id="4" name="Slide Number Placeholder 3">
            <a:extLst>
              <a:ext uri="{FF2B5EF4-FFF2-40B4-BE49-F238E27FC236}">
                <a16:creationId xmlns:a16="http://schemas.microsoft.com/office/drawing/2014/main" id="{54244A3E-D38D-F99E-316F-00F78AA47C77}"/>
              </a:ext>
            </a:extLst>
          </p:cNvPr>
          <p:cNvSpPr>
            <a:spLocks noGrp="1"/>
          </p:cNvSpPr>
          <p:nvPr>
            <p:ph type="sldNum" sz="quarter" idx="12"/>
          </p:nvPr>
        </p:nvSpPr>
        <p:spPr/>
        <p:txBody>
          <a:bodyPr/>
          <a:lstStyle/>
          <a:p>
            <a:fld id="{97532FD7-F9E5-1545-8A05-4A5103D12954}" type="slidenum">
              <a:rPr lang="en-US" smtClean="0"/>
              <a:pPr/>
              <a:t>29</a:t>
            </a:fld>
            <a:endParaRPr lang="en-US"/>
          </a:p>
        </p:txBody>
      </p:sp>
      <p:sp>
        <p:nvSpPr>
          <p:cNvPr id="11" name="Content Placeholder 2">
            <a:extLst>
              <a:ext uri="{FF2B5EF4-FFF2-40B4-BE49-F238E27FC236}">
                <a16:creationId xmlns:a16="http://schemas.microsoft.com/office/drawing/2014/main" id="{A9B222D1-A945-7D32-B409-0EAB89243B70}"/>
              </a:ext>
            </a:extLst>
          </p:cNvPr>
          <p:cNvSpPr txBox="1">
            <a:spLocks/>
          </p:cNvSpPr>
          <p:nvPr/>
        </p:nvSpPr>
        <p:spPr bwMode="auto">
          <a:xfrm>
            <a:off x="543342" y="2786269"/>
            <a:ext cx="4109950" cy="3935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FontTx/>
              <a:buNone/>
            </a:pPr>
            <a:r>
              <a:rPr lang="en-US" sz="1800" kern="0"/>
              <a:t>Training data shuffled and split:</a:t>
            </a:r>
          </a:p>
          <a:p>
            <a:r>
              <a:rPr lang="en-US" sz="1800" kern="0"/>
              <a:t>75% training data</a:t>
            </a:r>
          </a:p>
          <a:p>
            <a:r>
              <a:rPr lang="en-US" sz="1800" kern="0"/>
              <a:t>15% development data</a:t>
            </a:r>
          </a:p>
          <a:p>
            <a:r>
              <a:rPr lang="en-US" sz="1800" kern="0"/>
              <a:t>10% testing data</a:t>
            </a:r>
          </a:p>
          <a:p>
            <a:pPr marL="0" indent="0">
              <a:buNone/>
            </a:pPr>
            <a:endParaRPr lang="en-US" sz="1800" kern="0"/>
          </a:p>
          <a:p>
            <a:pPr marL="0" indent="0">
              <a:buNone/>
            </a:pPr>
            <a:r>
              <a:rPr lang="en-US" sz="1800" kern="0"/>
              <a:t>Output: </a:t>
            </a:r>
          </a:p>
          <a:p>
            <a:r>
              <a:rPr lang="en-US" sz="1800" kern="0"/>
              <a:t>Custom processing model to detect:</a:t>
            </a:r>
          </a:p>
          <a:p>
            <a:pPr lvl="1"/>
            <a:r>
              <a:rPr lang="en-US" sz="1800" kern="0"/>
              <a:t>Boarded</a:t>
            </a:r>
          </a:p>
          <a:p>
            <a:pPr lvl="1"/>
            <a:r>
              <a:rPr lang="en-US" sz="1800" kern="0"/>
              <a:t>Hijacked</a:t>
            </a:r>
          </a:p>
          <a:p>
            <a:pPr lvl="1"/>
            <a:r>
              <a:rPr lang="en-US" sz="1800" kern="0"/>
              <a:t>Hostages taken</a:t>
            </a:r>
          </a:p>
          <a:p>
            <a:pPr lvl="1"/>
            <a:r>
              <a:rPr lang="en-US" sz="1800" kern="0"/>
              <a:t>Crew assaulted</a:t>
            </a:r>
          </a:p>
        </p:txBody>
      </p:sp>
      <p:pic>
        <p:nvPicPr>
          <p:cNvPr id="13" name="Picture 12" descr="A screenshot of a computer&#10;&#10;Description automatically generated">
            <a:extLst>
              <a:ext uri="{FF2B5EF4-FFF2-40B4-BE49-F238E27FC236}">
                <a16:creationId xmlns:a16="http://schemas.microsoft.com/office/drawing/2014/main" id="{95AF4A58-DF34-4596-2B2A-E0624B7DF341}"/>
              </a:ext>
            </a:extLst>
          </p:cNvPr>
          <p:cNvPicPr>
            <a:picLocks noChangeAspect="1"/>
          </p:cNvPicPr>
          <p:nvPr/>
        </p:nvPicPr>
        <p:blipFill rotWithShape="1">
          <a:blip r:embed="rId5">
            <a:extLst>
              <a:ext uri="{28A0092B-C50C-407E-A947-70E740481C1C}">
                <a14:useLocalDpi xmlns:a14="http://schemas.microsoft.com/office/drawing/2010/main" val="0"/>
              </a:ext>
            </a:extLst>
          </a:blip>
          <a:srcRect t="844"/>
          <a:stretch/>
        </p:blipFill>
        <p:spPr>
          <a:xfrm>
            <a:off x="4729250" y="3056356"/>
            <a:ext cx="4109950" cy="2615575"/>
          </a:xfrm>
          <a:prstGeom prst="rect">
            <a:avLst/>
          </a:prstGeom>
        </p:spPr>
      </p:pic>
      <p:sp>
        <p:nvSpPr>
          <p:cNvPr id="14" name="Content Placeholder 2">
            <a:extLst>
              <a:ext uri="{FF2B5EF4-FFF2-40B4-BE49-F238E27FC236}">
                <a16:creationId xmlns:a16="http://schemas.microsoft.com/office/drawing/2014/main" id="{1EFBD17A-12ED-41FC-FD39-8B1A8A1C9CF6}"/>
              </a:ext>
            </a:extLst>
          </p:cNvPr>
          <p:cNvSpPr txBox="1">
            <a:spLocks/>
          </p:cNvSpPr>
          <p:nvPr/>
        </p:nvSpPr>
        <p:spPr bwMode="auto">
          <a:xfrm>
            <a:off x="4690135" y="5636306"/>
            <a:ext cx="4109950" cy="43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FontTx/>
              <a:buNone/>
            </a:pPr>
            <a:r>
              <a:rPr lang="en-US" sz="1800" kern="0"/>
              <a:t>1 hour, 11 minutes to train model</a:t>
            </a:r>
          </a:p>
        </p:txBody>
      </p:sp>
    </p:spTree>
    <p:extLst>
      <p:ext uri="{BB962C8B-B14F-4D97-AF65-F5344CB8AC3E}">
        <p14:creationId xmlns:p14="http://schemas.microsoft.com/office/powerpoint/2010/main" val="146203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C8531-3686-850D-F627-94A42A417243}"/>
              </a:ext>
            </a:extLst>
          </p:cNvPr>
          <p:cNvSpPr>
            <a:spLocks noGrp="1"/>
          </p:cNvSpPr>
          <p:nvPr>
            <p:ph type="title"/>
          </p:nvPr>
        </p:nvSpPr>
        <p:spPr/>
        <p:txBody>
          <a:bodyPr/>
          <a:lstStyle/>
          <a:p>
            <a:r>
              <a:rPr lang="en-US"/>
              <a:t>Problem Framing</a:t>
            </a:r>
          </a:p>
        </p:txBody>
      </p:sp>
      <p:sp>
        <p:nvSpPr>
          <p:cNvPr id="3" name="Content Placeholder 2">
            <a:extLst>
              <a:ext uri="{FF2B5EF4-FFF2-40B4-BE49-F238E27FC236}">
                <a16:creationId xmlns:a16="http://schemas.microsoft.com/office/drawing/2014/main" id="{C55C0EC4-CB91-1F21-204D-A4E2597F3587}"/>
              </a:ext>
            </a:extLst>
          </p:cNvPr>
          <p:cNvSpPr>
            <a:spLocks noGrp="1"/>
          </p:cNvSpPr>
          <p:nvPr>
            <p:ph sz="half" idx="1"/>
          </p:nvPr>
        </p:nvSpPr>
        <p:spPr>
          <a:xfrm>
            <a:off x="430816" y="1028700"/>
            <a:ext cx="4038600" cy="4800600"/>
          </a:xfrm>
        </p:spPr>
        <p:txBody>
          <a:bodyPr/>
          <a:lstStyle/>
          <a:p>
            <a:pPr marL="0" indent="0">
              <a:buNone/>
            </a:pPr>
            <a:r>
              <a:rPr kumimoji="0" lang="en-US" sz="1600" b="1" i="0" u="none" strike="noStrike" kern="0" cap="none" spc="0" normalizeH="0" baseline="0" noProof="0">
                <a:ln>
                  <a:noFill/>
                </a:ln>
                <a:solidFill>
                  <a:srgbClr val="000000"/>
                </a:solidFill>
                <a:effectLst/>
                <a:uLnTx/>
                <a:uFillTx/>
                <a:latin typeface="Arial"/>
                <a:ea typeface="+mn-ea"/>
                <a:cs typeface="+mn-cs"/>
              </a:rPr>
              <a:t>“</a:t>
            </a:r>
            <a:r>
              <a:rPr kumimoji="0" lang="en-US" sz="1600" b="1" i="0" u="sng" strike="noStrike" kern="0" cap="none" spc="0" normalizeH="0" baseline="0" noProof="0">
                <a:ln>
                  <a:noFill/>
                </a:ln>
                <a:solidFill>
                  <a:srgbClr val="000000"/>
                </a:solidFill>
                <a:effectLst/>
                <a:uLnTx/>
                <a:uFillTx/>
                <a:latin typeface="Arial"/>
                <a:ea typeface="+mn-ea"/>
                <a:cs typeface="+mn-cs"/>
              </a:rPr>
              <a:t>Piracy</a:t>
            </a:r>
            <a:r>
              <a:rPr kumimoji="0" lang="en-US" sz="1600" b="1" i="0" u="none" strike="noStrike" kern="0" cap="none" spc="0" normalizeH="0" baseline="0" noProof="0">
                <a:ln>
                  <a:noFill/>
                </a:ln>
                <a:solidFill>
                  <a:srgbClr val="000000"/>
                </a:solidFill>
                <a:effectLst/>
                <a:uLnTx/>
                <a:uFillTx/>
                <a:latin typeface="Arial"/>
                <a:ea typeface="+mn-ea"/>
                <a:cs typeface="+mn-cs"/>
              </a:rPr>
              <a:t>”: </a:t>
            </a:r>
          </a:p>
          <a:p>
            <a:pPr marL="0" indent="0">
              <a:buNone/>
            </a:pPr>
            <a:r>
              <a:rPr kumimoji="0" lang="en-US" sz="1200" b="1" i="0" u="none" strike="noStrike" kern="0" cap="none" spc="0" normalizeH="0" baseline="0" noProof="0">
                <a:ln>
                  <a:noFill/>
                </a:ln>
                <a:solidFill>
                  <a:srgbClr val="000000"/>
                </a:solidFill>
                <a:effectLst/>
                <a:uLnTx/>
                <a:uFillTx/>
                <a:latin typeface="Arial"/>
                <a:ea typeface="+mn-ea"/>
                <a:cs typeface="+mn-cs"/>
              </a:rPr>
              <a:t>Any illegal acts of violence or detention, or any act of depredation, committed for private ends by the crew or the passengers of a private ship or a private aircraft </a:t>
            </a:r>
            <a:r>
              <a:rPr kumimoji="0" lang="en-US" sz="1200" b="1" i="0" u="sng" strike="noStrike" kern="0" cap="none" spc="0" normalizeH="0" baseline="0" noProof="0">
                <a:ln>
                  <a:noFill/>
                </a:ln>
                <a:solidFill>
                  <a:srgbClr val="C00000"/>
                </a:solidFill>
                <a:effectLst/>
                <a:uLnTx/>
                <a:uFillTx/>
                <a:latin typeface="Arial"/>
                <a:ea typeface="+mn-ea"/>
                <a:cs typeface="+mn-cs"/>
              </a:rPr>
              <a:t>that occurs in international waters</a:t>
            </a:r>
            <a:r>
              <a:rPr kumimoji="0" lang="en-US" sz="1200" b="1" i="0" u="none" strike="noStrike" kern="0" cap="none" spc="0" normalizeH="0" baseline="0" noProof="0">
                <a:ln>
                  <a:noFill/>
                </a:ln>
                <a:solidFill>
                  <a:srgbClr val="000000"/>
                </a:solidFill>
                <a:effectLst/>
                <a:uLnTx/>
                <a:uFillTx/>
                <a:latin typeface="Arial"/>
                <a:ea typeface="+mn-ea"/>
                <a:cs typeface="+mn-cs"/>
              </a:rPr>
              <a:t>.</a:t>
            </a:r>
          </a:p>
          <a:p>
            <a:pPr marL="0" indent="0">
              <a:buNone/>
            </a:pPr>
            <a:endParaRPr lang="en-US" sz="1200" b="1">
              <a:solidFill>
                <a:srgbClr val="000000"/>
              </a:solidFill>
              <a:latin typeface="Arial"/>
            </a:endParaRPr>
          </a:p>
          <a:p>
            <a:pPr marL="0" indent="0">
              <a:buNone/>
            </a:pPr>
            <a:r>
              <a:rPr lang="en-US" sz="1600" b="1"/>
              <a:t>“</a:t>
            </a:r>
            <a:r>
              <a:rPr lang="en-US" sz="1600" b="1" u="sng"/>
              <a:t>Armed robbery at sea</a:t>
            </a:r>
            <a:r>
              <a:rPr lang="en-US" sz="1600" b="1"/>
              <a:t>”:  </a:t>
            </a:r>
          </a:p>
          <a:p>
            <a:pPr marL="0" indent="0">
              <a:buNone/>
            </a:pPr>
            <a:r>
              <a:rPr lang="en-US" sz="1200" b="1"/>
              <a:t>When these actions take place </a:t>
            </a:r>
            <a:r>
              <a:rPr lang="en-US" sz="1200" b="1" u="sng">
                <a:solidFill>
                  <a:srgbClr val="C00000"/>
                </a:solidFill>
              </a:rPr>
              <a:t>within a state’s territorial waters</a:t>
            </a:r>
            <a:r>
              <a:rPr lang="en-US" sz="1200" b="1"/>
              <a:t>. </a:t>
            </a:r>
          </a:p>
          <a:p>
            <a:pPr marL="0" indent="0">
              <a:buNone/>
            </a:pPr>
            <a:endParaRPr kumimoji="0" lang="en-US" sz="1200" b="1" i="0" u="none" strike="noStrike" kern="0" cap="none" spc="0" normalizeH="0" baseline="0" noProof="0">
              <a:ln>
                <a:noFill/>
              </a:ln>
              <a:solidFill>
                <a:srgbClr val="000000"/>
              </a:solidFill>
              <a:effectLst/>
              <a:uLnTx/>
              <a:uFillTx/>
              <a:latin typeface="Arial"/>
              <a:ea typeface="+mn-ea"/>
              <a:cs typeface="+mn-cs"/>
            </a:endParaRPr>
          </a:p>
          <a:p>
            <a:pPr marL="0" indent="0">
              <a:buNone/>
            </a:pPr>
            <a:endParaRPr lang="en-US" sz="1200" b="1">
              <a:solidFill>
                <a:srgbClr val="000000"/>
              </a:solidFill>
              <a:latin typeface="Arial"/>
            </a:endParaRPr>
          </a:p>
          <a:p>
            <a:pPr marL="0" indent="0">
              <a:buNone/>
            </a:pPr>
            <a:endParaRPr lang="en-US"/>
          </a:p>
        </p:txBody>
      </p:sp>
      <p:sp>
        <p:nvSpPr>
          <p:cNvPr id="4" name="Content Placeholder 3">
            <a:extLst>
              <a:ext uri="{FF2B5EF4-FFF2-40B4-BE49-F238E27FC236}">
                <a16:creationId xmlns:a16="http://schemas.microsoft.com/office/drawing/2014/main" id="{98CFED93-36B9-76FF-40A6-4568E01C9001}"/>
              </a:ext>
            </a:extLst>
          </p:cNvPr>
          <p:cNvSpPr>
            <a:spLocks noGrp="1"/>
          </p:cNvSpPr>
          <p:nvPr>
            <p:ph sz="half" idx="2"/>
          </p:nvPr>
        </p:nvSpPr>
        <p:spPr>
          <a:xfrm>
            <a:off x="4611092" y="1035110"/>
            <a:ext cx="4038600" cy="4800600"/>
          </a:xfrm>
        </p:spPr>
        <p:txBody>
          <a:bodyPr/>
          <a:lstStyle/>
          <a:p>
            <a:pPr marL="342900" marR="0" lvl="1"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a:ln>
                  <a:noFill/>
                </a:ln>
                <a:solidFill>
                  <a:srgbClr val="000000"/>
                </a:solidFill>
                <a:effectLst/>
                <a:uLnTx/>
                <a:uFillTx/>
                <a:latin typeface="Arial"/>
                <a:ea typeface="+mn-ea"/>
                <a:cs typeface="+mn-cs"/>
              </a:rPr>
              <a:t>Worldwide Effects:</a:t>
            </a:r>
          </a:p>
          <a:p>
            <a:pPr marL="3429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Arial"/>
              <a:ea typeface="+mn-ea"/>
              <a:cs typeface="+mn-cs"/>
            </a:endParaRPr>
          </a:p>
          <a:p>
            <a:pPr marL="342900" marR="0" lvl="1"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The World Bank estimates piracy </a:t>
            </a:r>
            <a:r>
              <a:rPr kumimoji="0" lang="en-US" sz="1600" b="1" i="0" u="sng" strike="noStrike" kern="1200" cap="none" spc="0" normalizeH="0" baseline="0" noProof="0">
                <a:ln>
                  <a:noFill/>
                </a:ln>
                <a:solidFill>
                  <a:srgbClr val="C00000"/>
                </a:solidFill>
                <a:effectLst/>
                <a:uLnTx/>
                <a:uFillTx/>
                <a:latin typeface="Arial"/>
                <a:ea typeface="+mn-ea"/>
                <a:cs typeface="+mn-cs"/>
              </a:rPr>
              <a:t>increases the cost of global trade by up to $18 billion annually</a:t>
            </a:r>
            <a:r>
              <a:rPr kumimoji="0" lang="en-US" sz="1600" b="1" i="0" u="none" strike="noStrike" kern="1200" cap="none" spc="0" normalizeH="0" baseline="0" noProof="0">
                <a:ln>
                  <a:noFill/>
                </a:ln>
                <a:solidFill>
                  <a:srgbClr val="C00000"/>
                </a:solidFill>
                <a:effectLst/>
                <a:uLnTx/>
                <a:uFillTx/>
                <a:latin typeface="Arial"/>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a:ea typeface="+mn-ea"/>
              <a:cs typeface="+mn-cs"/>
            </a:endParaRPr>
          </a:p>
          <a:p>
            <a:endParaRPr lang="en-US"/>
          </a:p>
        </p:txBody>
      </p:sp>
      <p:sp>
        <p:nvSpPr>
          <p:cNvPr id="5" name="Slide Number Placeholder 4">
            <a:extLst>
              <a:ext uri="{FF2B5EF4-FFF2-40B4-BE49-F238E27FC236}">
                <a16:creationId xmlns:a16="http://schemas.microsoft.com/office/drawing/2014/main" id="{A8204133-C85E-E110-2497-A631BB036280}"/>
              </a:ext>
            </a:extLst>
          </p:cNvPr>
          <p:cNvSpPr>
            <a:spLocks noGrp="1"/>
          </p:cNvSpPr>
          <p:nvPr>
            <p:ph type="sldNum" sz="quarter" idx="12"/>
          </p:nvPr>
        </p:nvSpPr>
        <p:spPr>
          <a:xfrm>
            <a:off x="6684611" y="5914036"/>
            <a:ext cx="2133600" cy="476250"/>
          </a:xfrm>
        </p:spPr>
        <p:txBody>
          <a:bodyPr/>
          <a:lstStyle/>
          <a:p>
            <a:fld id="{CEA20D1C-605F-184D-8A71-7231BB486A2F}" type="slidenum">
              <a:rPr lang="en-US" smtClean="0"/>
              <a:pPr/>
              <a:t>3</a:t>
            </a:fld>
            <a:endParaRPr lang="en-US"/>
          </a:p>
        </p:txBody>
      </p:sp>
      <p:pic>
        <p:nvPicPr>
          <p:cNvPr id="7" name="Picture 6">
            <a:extLst>
              <a:ext uri="{FF2B5EF4-FFF2-40B4-BE49-F238E27FC236}">
                <a16:creationId xmlns:a16="http://schemas.microsoft.com/office/drawing/2014/main" id="{8EB0780B-ADF5-7F9A-DCC9-880144F4BDC2}"/>
              </a:ext>
            </a:extLst>
          </p:cNvPr>
          <p:cNvPicPr>
            <a:picLocks noChangeAspect="1"/>
          </p:cNvPicPr>
          <p:nvPr/>
        </p:nvPicPr>
        <p:blipFill>
          <a:blip r:embed="rId3"/>
          <a:stretch>
            <a:fillRect/>
          </a:stretch>
        </p:blipFill>
        <p:spPr>
          <a:xfrm>
            <a:off x="2499068" y="4891020"/>
            <a:ext cx="1877300" cy="133750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7">
            <a:extLst>
              <a:ext uri="{FF2B5EF4-FFF2-40B4-BE49-F238E27FC236}">
                <a16:creationId xmlns:a16="http://schemas.microsoft.com/office/drawing/2014/main" id="{1C15D708-CFBB-7D34-109E-476F7F1F3170}"/>
              </a:ext>
            </a:extLst>
          </p:cNvPr>
          <p:cNvPicPr>
            <a:picLocks noChangeAspect="1"/>
          </p:cNvPicPr>
          <p:nvPr/>
        </p:nvPicPr>
        <p:blipFill>
          <a:blip r:embed="rId4"/>
          <a:stretch>
            <a:fillRect/>
          </a:stretch>
        </p:blipFill>
        <p:spPr>
          <a:xfrm>
            <a:off x="510906" y="4884121"/>
            <a:ext cx="1965594" cy="133750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a:extLst>
              <a:ext uri="{FF2B5EF4-FFF2-40B4-BE49-F238E27FC236}">
                <a16:creationId xmlns:a16="http://schemas.microsoft.com/office/drawing/2014/main" id="{4856FD83-97BE-B9AA-A9EA-75A3665C1AD8}"/>
              </a:ext>
            </a:extLst>
          </p:cNvPr>
          <p:cNvPicPr>
            <a:picLocks noChangeAspect="1"/>
          </p:cNvPicPr>
          <p:nvPr/>
        </p:nvPicPr>
        <p:blipFill>
          <a:blip r:embed="rId5"/>
          <a:stretch>
            <a:fillRect/>
          </a:stretch>
        </p:blipFill>
        <p:spPr>
          <a:xfrm>
            <a:off x="1251291" y="3487270"/>
            <a:ext cx="2495555" cy="14037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9" name="Picture 2" descr="YARN | Billions, With a &quot;B.&quot; | Breaking Bad (2008) - S05E06 Drama | Video  gifs by quotes | 2a3d0849 | 紗">
            <a:extLst>
              <a:ext uri="{FF2B5EF4-FFF2-40B4-BE49-F238E27FC236}">
                <a16:creationId xmlns:a16="http://schemas.microsoft.com/office/drawing/2014/main" id="{3DB0654C-A488-D9CD-5B08-44F07EF131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3411" y="4398821"/>
            <a:ext cx="2697917" cy="15310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212E12B-CA6B-772E-ED41-D1C12E87AD4A}"/>
              </a:ext>
            </a:extLst>
          </p:cNvPr>
          <p:cNvPicPr>
            <a:picLocks noChangeAspect="1"/>
          </p:cNvPicPr>
          <p:nvPr/>
        </p:nvPicPr>
        <p:blipFill>
          <a:blip r:embed="rId7"/>
          <a:stretch>
            <a:fillRect/>
          </a:stretch>
        </p:blipFill>
        <p:spPr>
          <a:xfrm>
            <a:off x="6100785" y="4518150"/>
            <a:ext cx="876265" cy="562871"/>
          </a:xfrm>
          <a:prstGeom prst="ellipse">
            <a:avLst/>
          </a:prstGeom>
          <a:ln w="63500" cap="rnd">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1" name="Picture 10">
            <a:extLst>
              <a:ext uri="{FF2B5EF4-FFF2-40B4-BE49-F238E27FC236}">
                <a16:creationId xmlns:a16="http://schemas.microsoft.com/office/drawing/2014/main" id="{266B5CDC-2737-1C09-B946-16E2EBB30B9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97403" l="3412" r="96471">
                        <a14:foregroundMark x1="22706" y1="6710" x2="12471" y2="31602"/>
                        <a14:foregroundMark x1="12471" y1="31602" x2="18941" y2="68831"/>
                        <a14:foregroundMark x1="18941" y1="68831" x2="43294" y2="92857"/>
                        <a14:foregroundMark x1="43294" y1="92857" x2="67059" y2="91991"/>
                        <a14:foregroundMark x1="67059" y1="91991" x2="80824" y2="74892"/>
                        <a14:foregroundMark x1="80824" y1="74892" x2="90118" y2="49784"/>
                        <a14:foregroundMark x1="90118" y1="49784" x2="82235" y2="23160"/>
                        <a14:foregroundMark x1="82235" y1="23160" x2="57176" y2="8009"/>
                        <a14:foregroundMark x1="57176" y1="8009" x2="24706" y2="9524"/>
                        <a14:foregroundMark x1="22471" y1="13203" x2="43059" y2="77489"/>
                        <a14:foregroundMark x1="23765" y1="69697" x2="72000" y2="22944"/>
                        <a14:foregroundMark x1="72000" y1="22944" x2="75647" y2="22294"/>
                        <a14:foregroundMark x1="70471" y1="69697" x2="51059" y2="23593"/>
                        <a14:foregroundMark x1="51059" y1="23593" x2="58706" y2="13853"/>
                        <a14:foregroundMark x1="63294" y1="15584" x2="55647" y2="65584"/>
                        <a14:foregroundMark x1="55647" y1="65584" x2="31412" y2="80303"/>
                        <a14:foregroundMark x1="31412" y1="80303" x2="9529" y2="73160"/>
                        <a14:foregroundMark x1="9529" y1="73160" x2="5412" y2="34199"/>
                        <a14:foregroundMark x1="5412" y1="34199" x2="6118" y2="31818"/>
                        <a14:foregroundMark x1="3529" y1="36147" x2="5059" y2="63636"/>
                        <a14:foregroundMark x1="10000" y1="69048" x2="28118" y2="86580"/>
                        <a14:foregroundMark x1="28118" y1="86580" x2="29647" y2="86580"/>
                        <a14:foregroundMark x1="23059" y1="92641" x2="67294" y2="97403"/>
                        <a14:foregroundMark x1="67294" y1="97403" x2="82588" y2="85065"/>
                        <a14:foregroundMark x1="82588" y1="85065" x2="82824" y2="83550"/>
                        <a14:foregroundMark x1="51176" y1="90260" x2="66235" y2="93074"/>
                        <a14:foregroundMark x1="59647" y1="92641" x2="67882" y2="69048"/>
                        <a14:foregroundMark x1="73412" y1="29437" x2="76941" y2="51732"/>
                        <a14:foregroundMark x1="40706" y1="24675" x2="19529" y2="9091"/>
                        <a14:foregroundMark x1="91647" y1="29437" x2="92941" y2="67532"/>
                        <a14:foregroundMark x1="92941" y1="67532" x2="86824" y2="78788"/>
                        <a14:foregroundMark x1="94000" y1="51082" x2="96588" y2="54113"/>
                        <a14:foregroundMark x1="90353" y1="30736" x2="78000" y2="12121"/>
                        <a14:foregroundMark x1="88118" y1="19913" x2="82235" y2="10823"/>
                        <a14:foregroundMark x1="75647" y1="2381" x2="22118" y2="2381"/>
                        <a14:foregroundMark x1="67882" y1="4113" x2="75059" y2="1732"/>
                        <a14:foregroundMark x1="69412" y1="3680" x2="76000" y2="0"/>
                      </a14:backgroundRemoval>
                    </a14:imgEffect>
                  </a14:imgLayer>
                </a14:imgProps>
              </a:ext>
            </a:extLst>
          </a:blip>
          <a:stretch>
            <a:fillRect/>
          </a:stretch>
        </p:blipFill>
        <p:spPr>
          <a:xfrm>
            <a:off x="6848082" y="5237673"/>
            <a:ext cx="2427329" cy="13193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2" name="Picture 11">
            <a:extLst>
              <a:ext uri="{FF2B5EF4-FFF2-40B4-BE49-F238E27FC236}">
                <a16:creationId xmlns:a16="http://schemas.microsoft.com/office/drawing/2014/main" id="{0A734A18-575E-26E1-C62E-2E90242E2B1E}"/>
              </a:ext>
            </a:extLst>
          </p:cNvPr>
          <p:cNvPicPr>
            <a:picLocks noChangeAspect="1"/>
          </p:cNvPicPr>
          <p:nvPr/>
        </p:nvPicPr>
        <p:blipFill rotWithShape="1">
          <a:blip r:embed="rId10"/>
          <a:srcRect l="19628" b="2763"/>
          <a:stretch/>
        </p:blipFill>
        <p:spPr>
          <a:xfrm>
            <a:off x="7053250" y="4057465"/>
            <a:ext cx="1496939" cy="129361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4" name="TextBox 13">
            <a:extLst>
              <a:ext uri="{FF2B5EF4-FFF2-40B4-BE49-F238E27FC236}">
                <a16:creationId xmlns:a16="http://schemas.microsoft.com/office/drawing/2014/main" id="{7DDF6BD6-0087-DDD5-1325-931F667E0DC4}"/>
              </a:ext>
            </a:extLst>
          </p:cNvPr>
          <p:cNvSpPr txBox="1"/>
          <p:nvPr/>
        </p:nvSpPr>
        <p:spPr>
          <a:xfrm>
            <a:off x="4434388" y="3287928"/>
            <a:ext cx="3125113" cy="830997"/>
          </a:xfrm>
          <a:prstGeom prst="rect">
            <a:avLst/>
          </a:prstGeom>
          <a:noFill/>
        </p:spPr>
        <p:txBody>
          <a:bodyPr wrap="square">
            <a:spAutoFit/>
          </a:bodyPr>
          <a:lstStyle/>
          <a:p>
            <a:pPr marL="3429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Military Intervention: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Hostage Rescue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Maritime Patrolling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Additional maritime mission set</a:t>
            </a:r>
          </a:p>
        </p:txBody>
      </p:sp>
      <p:sp>
        <p:nvSpPr>
          <p:cNvPr id="16" name="TextBox 15">
            <a:extLst>
              <a:ext uri="{FF2B5EF4-FFF2-40B4-BE49-F238E27FC236}">
                <a16:creationId xmlns:a16="http://schemas.microsoft.com/office/drawing/2014/main" id="{D396D98B-D29A-0A67-E157-9EB5E16217F5}"/>
              </a:ext>
            </a:extLst>
          </p:cNvPr>
          <p:cNvSpPr txBox="1"/>
          <p:nvPr/>
        </p:nvSpPr>
        <p:spPr>
          <a:xfrm>
            <a:off x="4434388" y="2404147"/>
            <a:ext cx="2542662" cy="830997"/>
          </a:xfrm>
          <a:prstGeom prst="rect">
            <a:avLst/>
          </a:prstGeom>
          <a:noFill/>
        </p:spPr>
        <p:txBody>
          <a:bodyPr wrap="square">
            <a:spAutoFit/>
          </a:bodyPr>
          <a:lstStyle/>
          <a:p>
            <a:pPr marL="3429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Direct Costs: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Losses from attacks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Increased Shipping Costs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Insurance Premiums</a:t>
            </a:r>
          </a:p>
        </p:txBody>
      </p:sp>
      <p:sp>
        <p:nvSpPr>
          <p:cNvPr id="18" name="TextBox 17">
            <a:extLst>
              <a:ext uri="{FF2B5EF4-FFF2-40B4-BE49-F238E27FC236}">
                <a16:creationId xmlns:a16="http://schemas.microsoft.com/office/drawing/2014/main" id="{1BDAC8FD-4D9B-4889-72E2-E74AE1EBE9AA}"/>
              </a:ext>
            </a:extLst>
          </p:cNvPr>
          <p:cNvSpPr txBox="1"/>
          <p:nvPr/>
        </p:nvSpPr>
        <p:spPr>
          <a:xfrm>
            <a:off x="6415588" y="2435805"/>
            <a:ext cx="2789741" cy="830997"/>
          </a:xfrm>
          <a:prstGeom prst="rect">
            <a:avLst/>
          </a:prstGeom>
          <a:noFill/>
        </p:spPr>
        <p:txBody>
          <a:bodyPr wrap="square">
            <a:spAutoFit/>
          </a:bodyPr>
          <a:lstStyle/>
          <a:p>
            <a:pPr marL="3429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Indirect Costs: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Disruption to Trade Routes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Regional Economies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Loss of Confidence </a:t>
            </a:r>
          </a:p>
        </p:txBody>
      </p:sp>
    </p:spTree>
    <p:extLst>
      <p:ext uri="{BB962C8B-B14F-4D97-AF65-F5344CB8AC3E}">
        <p14:creationId xmlns:p14="http://schemas.microsoft.com/office/powerpoint/2010/main" val="3876523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P spid="5" grpId="0"/>
      <p:bldP spid="14" grpId="0"/>
      <p:bldP spid="16"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4501A-82B7-FD2B-13EF-BBEEF37E0D2D}"/>
              </a:ext>
            </a:extLst>
          </p:cNvPr>
          <p:cNvSpPr>
            <a:spLocks noGrp="1"/>
          </p:cNvSpPr>
          <p:nvPr>
            <p:ph type="title"/>
          </p:nvPr>
        </p:nvSpPr>
        <p:spPr/>
        <p:txBody>
          <a:bodyPr/>
          <a:lstStyle/>
          <a:p>
            <a:r>
              <a:rPr lang="en-US"/>
              <a:t>Natural Language Processing: Model</a:t>
            </a:r>
          </a:p>
        </p:txBody>
      </p:sp>
      <p:pic>
        <p:nvPicPr>
          <p:cNvPr id="6" name="Content Placeholder 5" descr="A screenshot of a computer&#10;&#10;Description automatically generated">
            <a:extLst>
              <a:ext uri="{FF2B5EF4-FFF2-40B4-BE49-F238E27FC236}">
                <a16:creationId xmlns:a16="http://schemas.microsoft.com/office/drawing/2014/main" id="{522E8203-360C-E2C7-1FC2-9CC50CD5933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457" b="5432"/>
          <a:stretch/>
        </p:blipFill>
        <p:spPr>
          <a:xfrm>
            <a:off x="666420" y="1033152"/>
            <a:ext cx="8260527" cy="4762006"/>
          </a:xfrm>
        </p:spPr>
      </p:pic>
      <p:sp>
        <p:nvSpPr>
          <p:cNvPr id="4" name="Slide Number Placeholder 3">
            <a:extLst>
              <a:ext uri="{FF2B5EF4-FFF2-40B4-BE49-F238E27FC236}">
                <a16:creationId xmlns:a16="http://schemas.microsoft.com/office/drawing/2014/main" id="{FCB8C062-90D5-3307-E941-5E4E56763DB2}"/>
              </a:ext>
            </a:extLst>
          </p:cNvPr>
          <p:cNvSpPr>
            <a:spLocks noGrp="1"/>
          </p:cNvSpPr>
          <p:nvPr>
            <p:ph type="sldNum" sz="quarter" idx="12"/>
          </p:nvPr>
        </p:nvSpPr>
        <p:spPr/>
        <p:txBody>
          <a:bodyPr/>
          <a:lstStyle/>
          <a:p>
            <a:fld id="{97532FD7-F9E5-1545-8A05-4A5103D12954}" type="slidenum">
              <a:rPr lang="en-US" smtClean="0"/>
              <a:pPr/>
              <a:t>30</a:t>
            </a:fld>
            <a:endParaRPr lang="en-US"/>
          </a:p>
        </p:txBody>
      </p:sp>
      <p:sp>
        <p:nvSpPr>
          <p:cNvPr id="8" name="Right Arrow Callout 7">
            <a:extLst>
              <a:ext uri="{FF2B5EF4-FFF2-40B4-BE49-F238E27FC236}">
                <a16:creationId xmlns:a16="http://schemas.microsoft.com/office/drawing/2014/main" id="{C49AA139-E1EA-7645-9DCE-F8171AEC64FD}"/>
              </a:ext>
            </a:extLst>
          </p:cNvPr>
          <p:cNvSpPr/>
          <p:nvPr/>
        </p:nvSpPr>
        <p:spPr>
          <a:xfrm>
            <a:off x="4370120" y="2113807"/>
            <a:ext cx="2527466" cy="439388"/>
          </a:xfrm>
          <a:prstGeom prst="rightArrowCallout">
            <a:avLst>
              <a:gd name="adj1" fmla="val 25000"/>
              <a:gd name="adj2" fmla="val 38793"/>
              <a:gd name="adj3" fmla="val 49138"/>
              <a:gd name="adj4" fmla="val 83074"/>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t>Span Labels</a:t>
            </a:r>
          </a:p>
        </p:txBody>
      </p:sp>
      <p:sp>
        <p:nvSpPr>
          <p:cNvPr id="9" name="Rectangle 8">
            <a:extLst>
              <a:ext uri="{FF2B5EF4-FFF2-40B4-BE49-F238E27FC236}">
                <a16:creationId xmlns:a16="http://schemas.microsoft.com/office/drawing/2014/main" id="{76158D53-8E8D-02EC-FDD4-472E3E841EA9}"/>
              </a:ext>
            </a:extLst>
          </p:cNvPr>
          <p:cNvSpPr/>
          <p:nvPr/>
        </p:nvSpPr>
        <p:spPr>
          <a:xfrm>
            <a:off x="7038505" y="2002228"/>
            <a:ext cx="1036715" cy="681595"/>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D833ED-4360-4B22-15DA-6792645890CD}"/>
              </a:ext>
            </a:extLst>
          </p:cNvPr>
          <p:cNvSpPr/>
          <p:nvPr/>
        </p:nvSpPr>
        <p:spPr>
          <a:xfrm>
            <a:off x="2761409" y="4439020"/>
            <a:ext cx="682435" cy="299235"/>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9E069F-1E7F-8633-3A41-88753151A949}"/>
              </a:ext>
            </a:extLst>
          </p:cNvPr>
          <p:cNvSpPr/>
          <p:nvPr/>
        </p:nvSpPr>
        <p:spPr>
          <a:xfrm>
            <a:off x="3462053" y="5460297"/>
            <a:ext cx="682435" cy="299235"/>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912041-0E18-AC08-0B40-0096D04D279A}"/>
              </a:ext>
            </a:extLst>
          </p:cNvPr>
          <p:cNvSpPr/>
          <p:nvPr/>
        </p:nvSpPr>
        <p:spPr>
          <a:xfrm>
            <a:off x="1635233" y="3071008"/>
            <a:ext cx="787335" cy="432213"/>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6-Point Star 12">
            <a:extLst>
              <a:ext uri="{FF2B5EF4-FFF2-40B4-BE49-F238E27FC236}">
                <a16:creationId xmlns:a16="http://schemas.microsoft.com/office/drawing/2014/main" id="{4FE79851-9C1E-2D98-E24E-D33C1254EB53}"/>
              </a:ext>
            </a:extLst>
          </p:cNvPr>
          <p:cNvSpPr/>
          <p:nvPr/>
        </p:nvSpPr>
        <p:spPr>
          <a:xfrm>
            <a:off x="576120" y="1650669"/>
            <a:ext cx="446561" cy="446561"/>
          </a:xfrm>
          <a:prstGeom prst="star16">
            <a:avLst/>
          </a:prstGeom>
          <a:solidFill>
            <a:srgbClr val="FFFF00"/>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1</a:t>
            </a:r>
          </a:p>
        </p:txBody>
      </p:sp>
      <p:sp>
        <p:nvSpPr>
          <p:cNvPr id="14" name="16-Point Star 13">
            <a:extLst>
              <a:ext uri="{FF2B5EF4-FFF2-40B4-BE49-F238E27FC236}">
                <a16:creationId xmlns:a16="http://schemas.microsoft.com/office/drawing/2014/main" id="{F7345971-7F5C-4645-C182-A8EED9ADA794}"/>
              </a:ext>
            </a:extLst>
          </p:cNvPr>
          <p:cNvSpPr/>
          <p:nvPr/>
        </p:nvSpPr>
        <p:spPr>
          <a:xfrm>
            <a:off x="540494" y="4085110"/>
            <a:ext cx="446561" cy="446561"/>
          </a:xfrm>
          <a:prstGeom prst="star16">
            <a:avLst/>
          </a:prstGeom>
          <a:solidFill>
            <a:srgbClr val="FFFF00"/>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2</a:t>
            </a:r>
          </a:p>
        </p:txBody>
      </p:sp>
    </p:spTree>
    <p:extLst>
      <p:ext uri="{BB962C8B-B14F-4D97-AF65-F5344CB8AC3E}">
        <p14:creationId xmlns:p14="http://schemas.microsoft.com/office/powerpoint/2010/main" val="1511740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18C1C-9CE8-3428-9E8D-C550B21871F4}"/>
              </a:ext>
            </a:extLst>
          </p:cNvPr>
          <p:cNvSpPr>
            <a:spLocks noGrp="1"/>
          </p:cNvSpPr>
          <p:nvPr>
            <p:ph type="title"/>
          </p:nvPr>
        </p:nvSpPr>
        <p:spPr/>
        <p:txBody>
          <a:bodyPr/>
          <a:lstStyle/>
          <a:p>
            <a:r>
              <a:rPr lang="en-US"/>
              <a:t>Natural Language Processing: Performance</a:t>
            </a:r>
          </a:p>
        </p:txBody>
      </p:sp>
      <p:graphicFrame>
        <p:nvGraphicFramePr>
          <p:cNvPr id="5" name="Table 4">
            <a:extLst>
              <a:ext uri="{FF2B5EF4-FFF2-40B4-BE49-F238E27FC236}">
                <a16:creationId xmlns:a16="http://schemas.microsoft.com/office/drawing/2014/main" id="{252B1551-20B8-B7DB-C6A6-F2C37630FF9D}"/>
              </a:ext>
            </a:extLst>
          </p:cNvPr>
          <p:cNvGraphicFramePr>
            <a:graphicFrameLocks noGrp="1"/>
          </p:cNvGraphicFramePr>
          <p:nvPr>
            <p:extLst>
              <p:ext uri="{D42A27DB-BD31-4B8C-83A1-F6EECF244321}">
                <p14:modId xmlns:p14="http://schemas.microsoft.com/office/powerpoint/2010/main" val="3895943639"/>
              </p:ext>
            </p:extLst>
          </p:nvPr>
        </p:nvGraphicFramePr>
        <p:xfrm>
          <a:off x="5007978" y="4968115"/>
          <a:ext cx="3831222" cy="1322360"/>
        </p:xfrm>
        <a:graphic>
          <a:graphicData uri="http://schemas.openxmlformats.org/drawingml/2006/table">
            <a:tbl>
              <a:tblPr firstRow="1" bandRow="1">
                <a:tableStyleId>{F5AB1C69-6EDB-4FF4-983F-18BD219EF322}</a:tableStyleId>
              </a:tblPr>
              <a:tblGrid>
                <a:gridCol w="1018942">
                  <a:extLst>
                    <a:ext uri="{9D8B030D-6E8A-4147-A177-3AD203B41FA5}">
                      <a16:colId xmlns:a16="http://schemas.microsoft.com/office/drawing/2014/main" val="98519076"/>
                    </a:ext>
                  </a:extLst>
                </a:gridCol>
                <a:gridCol w="1018942">
                  <a:extLst>
                    <a:ext uri="{9D8B030D-6E8A-4147-A177-3AD203B41FA5}">
                      <a16:colId xmlns:a16="http://schemas.microsoft.com/office/drawing/2014/main" val="394639929"/>
                    </a:ext>
                  </a:extLst>
                </a:gridCol>
                <a:gridCol w="896669">
                  <a:extLst>
                    <a:ext uri="{9D8B030D-6E8A-4147-A177-3AD203B41FA5}">
                      <a16:colId xmlns:a16="http://schemas.microsoft.com/office/drawing/2014/main" val="2288052651"/>
                    </a:ext>
                  </a:extLst>
                </a:gridCol>
                <a:gridCol w="896669">
                  <a:extLst>
                    <a:ext uri="{9D8B030D-6E8A-4147-A177-3AD203B41FA5}">
                      <a16:colId xmlns:a16="http://schemas.microsoft.com/office/drawing/2014/main" val="2182171129"/>
                    </a:ext>
                  </a:extLst>
                </a:gridCol>
              </a:tblGrid>
              <a:tr h="330590">
                <a:tc rowSpan="2" gridSpan="2">
                  <a:txBody>
                    <a:bodyPr/>
                    <a:lstStyle/>
                    <a:p>
                      <a:pPr algn="ctr"/>
                      <a:endParaRPr lang="en-US" sz="1200">
                        <a:solidFill>
                          <a:schemeClr val="tx1"/>
                        </a:solidFill>
                      </a:endParaRPr>
                    </a:p>
                  </a:txBody>
                  <a:tcPr marL="81515" marR="81515" marT="40758" marB="40758"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algn="ctr"/>
                      <a:endParaRPr lang="en-US">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a:solidFill>
                            <a:schemeClr val="tx1"/>
                          </a:solidFill>
                        </a:rPr>
                        <a:t>Model</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a:solidFill>
                          <a:schemeClr val="tx1"/>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676925"/>
                  </a:ext>
                </a:extLst>
              </a:tr>
              <a:tr h="330590">
                <a:tc gridSpan="2" vMerge="1">
                  <a:txBody>
                    <a:bodyPr/>
                    <a:lstStyle/>
                    <a:p>
                      <a:pPr algn="ctr"/>
                      <a:endParaRPr 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t>No Match</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Match</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645901"/>
                  </a:ext>
                </a:extLst>
              </a:tr>
              <a:tr h="330590">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a:t>Actual Values</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a:t>Not hijacked</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a:t>474</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tc>
                  <a:txBody>
                    <a:bodyPr/>
                    <a:lstStyle/>
                    <a:p>
                      <a:pPr algn="ctr"/>
                      <a:r>
                        <a:rPr lang="en-US" sz="1200"/>
                        <a:t>3</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extLst>
                  <a:ext uri="{0D108BD9-81ED-4DB2-BD59-A6C34878D82A}">
                    <a16:rowId xmlns:a16="http://schemas.microsoft.com/office/drawing/2014/main" val="1655594226"/>
                  </a:ext>
                </a:extLst>
              </a:tr>
              <a:tr h="330590">
                <a:tc vMerge="1">
                  <a:txBody>
                    <a:bodyPr/>
                    <a:lstStyle/>
                    <a:p>
                      <a:pPr algn="ctr"/>
                      <a:endParaRPr 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Hijacked</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a:t>1</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tc>
                  <a:txBody>
                    <a:bodyPr/>
                    <a:lstStyle/>
                    <a:p>
                      <a:pPr algn="ctr"/>
                      <a:r>
                        <a:rPr lang="en-US" sz="1200"/>
                        <a:t>22</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extLst>
                  <a:ext uri="{0D108BD9-81ED-4DB2-BD59-A6C34878D82A}">
                    <a16:rowId xmlns:a16="http://schemas.microsoft.com/office/drawing/2014/main" val="193263364"/>
                  </a:ext>
                </a:extLst>
              </a:tr>
            </a:tbl>
          </a:graphicData>
        </a:graphic>
      </p:graphicFrame>
      <p:graphicFrame>
        <p:nvGraphicFramePr>
          <p:cNvPr id="6" name="Table 5">
            <a:extLst>
              <a:ext uri="{FF2B5EF4-FFF2-40B4-BE49-F238E27FC236}">
                <a16:creationId xmlns:a16="http://schemas.microsoft.com/office/drawing/2014/main" id="{52C8FD66-8645-18C0-4AA0-AA211DDB5A05}"/>
              </a:ext>
            </a:extLst>
          </p:cNvPr>
          <p:cNvGraphicFramePr>
            <a:graphicFrameLocks noGrp="1"/>
          </p:cNvGraphicFramePr>
          <p:nvPr>
            <p:extLst>
              <p:ext uri="{D42A27DB-BD31-4B8C-83A1-F6EECF244321}">
                <p14:modId xmlns:p14="http://schemas.microsoft.com/office/powerpoint/2010/main" val="3165812016"/>
              </p:ext>
            </p:extLst>
          </p:nvPr>
        </p:nvGraphicFramePr>
        <p:xfrm>
          <a:off x="710299" y="4968115"/>
          <a:ext cx="3831222" cy="1322360"/>
        </p:xfrm>
        <a:graphic>
          <a:graphicData uri="http://schemas.openxmlformats.org/drawingml/2006/table">
            <a:tbl>
              <a:tblPr firstRow="1" bandRow="1">
                <a:tableStyleId>{F5AB1C69-6EDB-4FF4-983F-18BD219EF322}</a:tableStyleId>
              </a:tblPr>
              <a:tblGrid>
                <a:gridCol w="1018942">
                  <a:extLst>
                    <a:ext uri="{9D8B030D-6E8A-4147-A177-3AD203B41FA5}">
                      <a16:colId xmlns:a16="http://schemas.microsoft.com/office/drawing/2014/main" val="98519076"/>
                    </a:ext>
                  </a:extLst>
                </a:gridCol>
                <a:gridCol w="1018942">
                  <a:extLst>
                    <a:ext uri="{9D8B030D-6E8A-4147-A177-3AD203B41FA5}">
                      <a16:colId xmlns:a16="http://schemas.microsoft.com/office/drawing/2014/main" val="394639929"/>
                    </a:ext>
                  </a:extLst>
                </a:gridCol>
                <a:gridCol w="896669">
                  <a:extLst>
                    <a:ext uri="{9D8B030D-6E8A-4147-A177-3AD203B41FA5}">
                      <a16:colId xmlns:a16="http://schemas.microsoft.com/office/drawing/2014/main" val="2288052651"/>
                    </a:ext>
                  </a:extLst>
                </a:gridCol>
                <a:gridCol w="896669">
                  <a:extLst>
                    <a:ext uri="{9D8B030D-6E8A-4147-A177-3AD203B41FA5}">
                      <a16:colId xmlns:a16="http://schemas.microsoft.com/office/drawing/2014/main" val="2182171129"/>
                    </a:ext>
                  </a:extLst>
                </a:gridCol>
              </a:tblGrid>
              <a:tr h="330590">
                <a:tc rowSpan="2" gridSpan="2">
                  <a:txBody>
                    <a:bodyPr/>
                    <a:lstStyle/>
                    <a:p>
                      <a:pPr algn="ctr"/>
                      <a:endParaRPr lang="en-US" sz="1200">
                        <a:solidFill>
                          <a:schemeClr val="tx1"/>
                        </a:solidFill>
                      </a:endParaRPr>
                    </a:p>
                  </a:txBody>
                  <a:tcPr marL="81515" marR="81515" marT="40758" marB="40758"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algn="ctr"/>
                      <a:endParaRPr lang="en-US">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a:solidFill>
                            <a:schemeClr val="tx1"/>
                          </a:solidFill>
                        </a:rPr>
                        <a:t>Model</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a:solidFill>
                          <a:schemeClr val="tx1"/>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676925"/>
                  </a:ext>
                </a:extLst>
              </a:tr>
              <a:tr h="330590">
                <a:tc gridSpan="2" vMerge="1">
                  <a:txBody>
                    <a:bodyPr/>
                    <a:lstStyle/>
                    <a:p>
                      <a:pPr algn="ctr"/>
                      <a:endParaRPr 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t>No Match</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Match</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645901"/>
                  </a:ext>
                </a:extLst>
              </a:tr>
              <a:tr h="330590">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a:t>Actual Values</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a:t>Not boarded</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a:t>173</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tc>
                  <a:txBody>
                    <a:bodyPr/>
                    <a:lstStyle/>
                    <a:p>
                      <a:pPr algn="ctr"/>
                      <a:r>
                        <a:rPr lang="en-US" sz="1200"/>
                        <a:t>2</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extLst>
                  <a:ext uri="{0D108BD9-81ED-4DB2-BD59-A6C34878D82A}">
                    <a16:rowId xmlns:a16="http://schemas.microsoft.com/office/drawing/2014/main" val="1655594226"/>
                  </a:ext>
                </a:extLst>
              </a:tr>
              <a:tr h="330590">
                <a:tc vMerge="1">
                  <a:txBody>
                    <a:bodyPr/>
                    <a:lstStyle/>
                    <a:p>
                      <a:pPr algn="ctr"/>
                      <a:endParaRPr 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Boarded</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a:t>17</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tc>
                  <a:txBody>
                    <a:bodyPr/>
                    <a:lstStyle/>
                    <a:p>
                      <a:pPr algn="ctr"/>
                      <a:r>
                        <a:rPr lang="en-US" sz="1200"/>
                        <a:t>308</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extLst>
                  <a:ext uri="{0D108BD9-81ED-4DB2-BD59-A6C34878D82A}">
                    <a16:rowId xmlns:a16="http://schemas.microsoft.com/office/drawing/2014/main" val="193263364"/>
                  </a:ext>
                </a:extLst>
              </a:tr>
            </a:tbl>
          </a:graphicData>
        </a:graphic>
      </p:graphicFrame>
      <p:sp>
        <p:nvSpPr>
          <p:cNvPr id="11" name="Content Placeholder 2">
            <a:extLst>
              <a:ext uri="{FF2B5EF4-FFF2-40B4-BE49-F238E27FC236}">
                <a16:creationId xmlns:a16="http://schemas.microsoft.com/office/drawing/2014/main" id="{05F06F73-E004-F159-0AED-50490C95EAF3}"/>
              </a:ext>
            </a:extLst>
          </p:cNvPr>
          <p:cNvSpPr>
            <a:spLocks noGrp="1"/>
          </p:cNvSpPr>
          <p:nvPr>
            <p:ph idx="1"/>
          </p:nvPr>
        </p:nvSpPr>
        <p:spPr>
          <a:xfrm>
            <a:off x="583098" y="1034143"/>
            <a:ext cx="8382000" cy="1322360"/>
          </a:xfrm>
        </p:spPr>
        <p:txBody>
          <a:bodyPr/>
          <a:lstStyle/>
          <a:p>
            <a:r>
              <a:rPr lang="en-US"/>
              <a:t>Mildly inferior to the Token-Based Matcher on the training data.</a:t>
            </a:r>
          </a:p>
          <a:p>
            <a:r>
              <a:rPr lang="en-US"/>
              <a:t>Model had better performance on the full dataset.</a:t>
            </a:r>
          </a:p>
        </p:txBody>
      </p:sp>
      <p:graphicFrame>
        <p:nvGraphicFramePr>
          <p:cNvPr id="12" name="Table 11">
            <a:extLst>
              <a:ext uri="{FF2B5EF4-FFF2-40B4-BE49-F238E27FC236}">
                <a16:creationId xmlns:a16="http://schemas.microsoft.com/office/drawing/2014/main" id="{0F45CC3D-3427-C433-912E-D59C74F06E7F}"/>
              </a:ext>
            </a:extLst>
          </p:cNvPr>
          <p:cNvGraphicFramePr>
            <a:graphicFrameLocks noGrp="1"/>
          </p:cNvGraphicFramePr>
          <p:nvPr>
            <p:extLst>
              <p:ext uri="{D42A27DB-BD31-4B8C-83A1-F6EECF244321}">
                <p14:modId xmlns:p14="http://schemas.microsoft.com/office/powerpoint/2010/main" val="3887193189"/>
              </p:ext>
            </p:extLst>
          </p:nvPr>
        </p:nvGraphicFramePr>
        <p:xfrm>
          <a:off x="5007978" y="2946113"/>
          <a:ext cx="3831222" cy="1322360"/>
        </p:xfrm>
        <a:graphic>
          <a:graphicData uri="http://schemas.openxmlformats.org/drawingml/2006/table">
            <a:tbl>
              <a:tblPr firstRow="1" bandRow="1">
                <a:tableStyleId>{F5AB1C69-6EDB-4FF4-983F-18BD219EF322}</a:tableStyleId>
              </a:tblPr>
              <a:tblGrid>
                <a:gridCol w="1018942">
                  <a:extLst>
                    <a:ext uri="{9D8B030D-6E8A-4147-A177-3AD203B41FA5}">
                      <a16:colId xmlns:a16="http://schemas.microsoft.com/office/drawing/2014/main" val="98519076"/>
                    </a:ext>
                  </a:extLst>
                </a:gridCol>
                <a:gridCol w="1018942">
                  <a:extLst>
                    <a:ext uri="{9D8B030D-6E8A-4147-A177-3AD203B41FA5}">
                      <a16:colId xmlns:a16="http://schemas.microsoft.com/office/drawing/2014/main" val="394639929"/>
                    </a:ext>
                  </a:extLst>
                </a:gridCol>
                <a:gridCol w="896669">
                  <a:extLst>
                    <a:ext uri="{9D8B030D-6E8A-4147-A177-3AD203B41FA5}">
                      <a16:colId xmlns:a16="http://schemas.microsoft.com/office/drawing/2014/main" val="2288052651"/>
                    </a:ext>
                  </a:extLst>
                </a:gridCol>
                <a:gridCol w="896669">
                  <a:extLst>
                    <a:ext uri="{9D8B030D-6E8A-4147-A177-3AD203B41FA5}">
                      <a16:colId xmlns:a16="http://schemas.microsoft.com/office/drawing/2014/main" val="2182171129"/>
                    </a:ext>
                  </a:extLst>
                </a:gridCol>
              </a:tblGrid>
              <a:tr h="330590">
                <a:tc rowSpan="2" gridSpan="2">
                  <a:txBody>
                    <a:bodyPr/>
                    <a:lstStyle/>
                    <a:p>
                      <a:pPr algn="ctr"/>
                      <a:endParaRPr lang="en-US" sz="1200">
                        <a:solidFill>
                          <a:schemeClr val="tx1"/>
                        </a:solidFill>
                      </a:endParaRPr>
                    </a:p>
                  </a:txBody>
                  <a:tcPr marL="81515" marR="81515" marT="40758" marB="40758"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algn="ctr"/>
                      <a:endParaRPr lang="en-US">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a:solidFill>
                            <a:schemeClr val="tx1"/>
                          </a:solidFill>
                        </a:rPr>
                        <a:t>Model</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a:solidFill>
                          <a:schemeClr val="tx1"/>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676925"/>
                  </a:ext>
                </a:extLst>
              </a:tr>
              <a:tr h="330590">
                <a:tc gridSpan="2" vMerge="1">
                  <a:txBody>
                    <a:bodyPr/>
                    <a:lstStyle/>
                    <a:p>
                      <a:pPr algn="ctr"/>
                      <a:endParaRPr 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t>No Match</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Match</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645901"/>
                  </a:ext>
                </a:extLst>
              </a:tr>
              <a:tr h="330590">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a:t>Actual Values</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a:t>Not hijacked</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a:t>474</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tc>
                  <a:txBody>
                    <a:bodyPr/>
                    <a:lstStyle/>
                    <a:p>
                      <a:pPr algn="ctr"/>
                      <a:r>
                        <a:rPr lang="en-US" sz="1200"/>
                        <a:t>3</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extLst>
                  <a:ext uri="{0D108BD9-81ED-4DB2-BD59-A6C34878D82A}">
                    <a16:rowId xmlns:a16="http://schemas.microsoft.com/office/drawing/2014/main" val="1655594226"/>
                  </a:ext>
                </a:extLst>
              </a:tr>
              <a:tr h="330590">
                <a:tc vMerge="1">
                  <a:txBody>
                    <a:bodyPr/>
                    <a:lstStyle/>
                    <a:p>
                      <a:pPr algn="ctr"/>
                      <a:endParaRPr 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Hijacked</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a:t>0</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tc>
                  <a:txBody>
                    <a:bodyPr/>
                    <a:lstStyle/>
                    <a:p>
                      <a:pPr algn="ctr"/>
                      <a:r>
                        <a:rPr lang="en-US" sz="1200"/>
                        <a:t>23</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extLst>
                  <a:ext uri="{0D108BD9-81ED-4DB2-BD59-A6C34878D82A}">
                    <a16:rowId xmlns:a16="http://schemas.microsoft.com/office/drawing/2014/main" val="193263364"/>
                  </a:ext>
                </a:extLst>
              </a:tr>
            </a:tbl>
          </a:graphicData>
        </a:graphic>
      </p:graphicFrame>
      <p:graphicFrame>
        <p:nvGraphicFramePr>
          <p:cNvPr id="13" name="Table 12">
            <a:extLst>
              <a:ext uri="{FF2B5EF4-FFF2-40B4-BE49-F238E27FC236}">
                <a16:creationId xmlns:a16="http://schemas.microsoft.com/office/drawing/2014/main" id="{60D5CB50-52BD-7600-9DBC-7DAF1EADE73F}"/>
              </a:ext>
            </a:extLst>
          </p:cNvPr>
          <p:cNvGraphicFramePr>
            <a:graphicFrameLocks noGrp="1"/>
          </p:cNvGraphicFramePr>
          <p:nvPr>
            <p:extLst>
              <p:ext uri="{D42A27DB-BD31-4B8C-83A1-F6EECF244321}">
                <p14:modId xmlns:p14="http://schemas.microsoft.com/office/powerpoint/2010/main" val="784378312"/>
              </p:ext>
            </p:extLst>
          </p:nvPr>
        </p:nvGraphicFramePr>
        <p:xfrm>
          <a:off x="710299" y="2945950"/>
          <a:ext cx="3831222" cy="1322360"/>
        </p:xfrm>
        <a:graphic>
          <a:graphicData uri="http://schemas.openxmlformats.org/drawingml/2006/table">
            <a:tbl>
              <a:tblPr firstRow="1" bandRow="1">
                <a:tableStyleId>{F5AB1C69-6EDB-4FF4-983F-18BD219EF322}</a:tableStyleId>
              </a:tblPr>
              <a:tblGrid>
                <a:gridCol w="1018942">
                  <a:extLst>
                    <a:ext uri="{9D8B030D-6E8A-4147-A177-3AD203B41FA5}">
                      <a16:colId xmlns:a16="http://schemas.microsoft.com/office/drawing/2014/main" val="98519076"/>
                    </a:ext>
                  </a:extLst>
                </a:gridCol>
                <a:gridCol w="1018942">
                  <a:extLst>
                    <a:ext uri="{9D8B030D-6E8A-4147-A177-3AD203B41FA5}">
                      <a16:colId xmlns:a16="http://schemas.microsoft.com/office/drawing/2014/main" val="394639929"/>
                    </a:ext>
                  </a:extLst>
                </a:gridCol>
                <a:gridCol w="896669">
                  <a:extLst>
                    <a:ext uri="{9D8B030D-6E8A-4147-A177-3AD203B41FA5}">
                      <a16:colId xmlns:a16="http://schemas.microsoft.com/office/drawing/2014/main" val="2288052651"/>
                    </a:ext>
                  </a:extLst>
                </a:gridCol>
                <a:gridCol w="896669">
                  <a:extLst>
                    <a:ext uri="{9D8B030D-6E8A-4147-A177-3AD203B41FA5}">
                      <a16:colId xmlns:a16="http://schemas.microsoft.com/office/drawing/2014/main" val="2182171129"/>
                    </a:ext>
                  </a:extLst>
                </a:gridCol>
              </a:tblGrid>
              <a:tr h="330590">
                <a:tc rowSpan="2"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a:solidFill>
                          <a:schemeClr val="tx1"/>
                        </a:solidFill>
                      </a:endParaRPr>
                    </a:p>
                  </a:txBody>
                  <a:tcPr marL="81515" marR="81515" marT="40758" marB="40758"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pPr algn="ctr"/>
                      <a:endParaRPr lang="en-US">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a:solidFill>
                            <a:schemeClr val="tx1"/>
                          </a:solidFill>
                        </a:rPr>
                        <a:t>Model</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a:solidFill>
                          <a:schemeClr val="tx1"/>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676925"/>
                  </a:ext>
                </a:extLst>
              </a:tr>
              <a:tr h="330590">
                <a:tc gridSpan="2" vMerge="1">
                  <a:txBody>
                    <a:bodyPr/>
                    <a:lstStyle/>
                    <a:p>
                      <a:pPr algn="ctr"/>
                      <a:endParaRPr lang="en-US" b="1"/>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t>No match</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Match</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5645901"/>
                  </a:ext>
                </a:extLst>
              </a:tr>
              <a:tr h="330590">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a:t>Actual Values</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a:t>Not boarded</a:t>
                      </a:r>
                    </a:p>
                  </a:txBody>
                  <a:tcPr marL="81515" marR="81515" marT="40758" marB="40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a:t>171</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tc>
                  <a:txBody>
                    <a:bodyPr/>
                    <a:lstStyle/>
                    <a:p>
                      <a:pPr algn="ctr"/>
                      <a:r>
                        <a:rPr lang="en-US" sz="1200"/>
                        <a:t>4</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extLst>
                  <a:ext uri="{0D108BD9-81ED-4DB2-BD59-A6C34878D82A}">
                    <a16:rowId xmlns:a16="http://schemas.microsoft.com/office/drawing/2014/main" val="1655594226"/>
                  </a:ext>
                </a:extLst>
              </a:tr>
              <a:tr h="330590">
                <a:tc vMerge="1">
                  <a:txBody>
                    <a:bodyPr/>
                    <a:lstStyle/>
                    <a:p>
                      <a:pPr algn="ctr"/>
                      <a:endParaRPr lang="en-US"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Boarded</a:t>
                      </a:r>
                    </a:p>
                  </a:txBody>
                  <a:tcPr marL="81515" marR="81515" marT="40758" marB="407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a:t>0</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C5BB"/>
                    </a:solidFill>
                  </a:tcPr>
                </a:tc>
                <a:tc>
                  <a:txBody>
                    <a:bodyPr/>
                    <a:lstStyle/>
                    <a:p>
                      <a:pPr algn="ctr"/>
                      <a:r>
                        <a:rPr lang="en-US" sz="1200"/>
                        <a:t>325</a:t>
                      </a:r>
                    </a:p>
                  </a:txBody>
                  <a:tcPr marL="81515" marR="81515" marT="40758" marB="407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C79"/>
                    </a:solidFill>
                  </a:tcPr>
                </a:tc>
                <a:extLst>
                  <a:ext uri="{0D108BD9-81ED-4DB2-BD59-A6C34878D82A}">
                    <a16:rowId xmlns:a16="http://schemas.microsoft.com/office/drawing/2014/main" val="193263364"/>
                  </a:ext>
                </a:extLst>
              </a:tr>
            </a:tbl>
          </a:graphicData>
        </a:graphic>
      </p:graphicFrame>
      <p:sp>
        <p:nvSpPr>
          <p:cNvPr id="14" name="Rectangle 13">
            <a:extLst>
              <a:ext uri="{FF2B5EF4-FFF2-40B4-BE49-F238E27FC236}">
                <a16:creationId xmlns:a16="http://schemas.microsoft.com/office/drawing/2014/main" id="{54D3EABB-8D72-CAB6-0A7D-F49C049D2246}"/>
              </a:ext>
            </a:extLst>
          </p:cNvPr>
          <p:cNvSpPr/>
          <p:nvPr/>
        </p:nvSpPr>
        <p:spPr>
          <a:xfrm>
            <a:off x="583098" y="2375065"/>
            <a:ext cx="8465899" cy="207818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457E84-B47D-AEDA-9D8C-62C27B201C6B}"/>
              </a:ext>
            </a:extLst>
          </p:cNvPr>
          <p:cNvSpPr/>
          <p:nvPr/>
        </p:nvSpPr>
        <p:spPr>
          <a:xfrm>
            <a:off x="583098" y="4453246"/>
            <a:ext cx="8465899" cy="197010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FD2D2A2-BFCD-8082-FF55-4BDA7B78D44A}"/>
              </a:ext>
            </a:extLst>
          </p:cNvPr>
          <p:cNvSpPr txBox="1"/>
          <p:nvPr/>
        </p:nvSpPr>
        <p:spPr>
          <a:xfrm>
            <a:off x="3615155" y="2475760"/>
            <a:ext cx="2785646" cy="369332"/>
          </a:xfrm>
          <a:prstGeom prst="rect">
            <a:avLst/>
          </a:prstGeom>
          <a:noFill/>
        </p:spPr>
        <p:txBody>
          <a:bodyPr wrap="square" rtlCol="0">
            <a:spAutoFit/>
          </a:bodyPr>
          <a:lstStyle/>
          <a:p>
            <a:pPr algn="ctr"/>
            <a:r>
              <a:rPr lang="en-US" b="1">
                <a:latin typeface="Helvetica Neue" panose="02000503000000020004" pitchFamily="2" charset="0"/>
                <a:ea typeface="Helvetica Neue" panose="02000503000000020004" pitchFamily="2" charset="0"/>
                <a:cs typeface="Helvetica Neue" panose="02000503000000020004" pitchFamily="2" charset="0"/>
              </a:rPr>
              <a:t>Token-Based Matching</a:t>
            </a:r>
          </a:p>
        </p:txBody>
      </p:sp>
      <p:sp>
        <p:nvSpPr>
          <p:cNvPr id="17" name="TextBox 16">
            <a:extLst>
              <a:ext uri="{FF2B5EF4-FFF2-40B4-BE49-F238E27FC236}">
                <a16:creationId xmlns:a16="http://schemas.microsoft.com/office/drawing/2014/main" id="{3E26C80A-37DD-E16E-763B-CDAEA27C9437}"/>
              </a:ext>
            </a:extLst>
          </p:cNvPr>
          <p:cNvSpPr txBox="1"/>
          <p:nvPr/>
        </p:nvSpPr>
        <p:spPr>
          <a:xfrm>
            <a:off x="3425151" y="4506440"/>
            <a:ext cx="3165654" cy="369332"/>
          </a:xfrm>
          <a:prstGeom prst="rect">
            <a:avLst/>
          </a:prstGeom>
          <a:noFill/>
        </p:spPr>
        <p:txBody>
          <a:bodyPr wrap="square" rtlCol="0">
            <a:spAutoFit/>
          </a:bodyPr>
          <a:lstStyle/>
          <a:p>
            <a:pPr algn="ctr"/>
            <a:r>
              <a:rPr lang="en-US" b="1">
                <a:latin typeface="Helvetica Neue" panose="02000503000000020004" pitchFamily="2" charset="0"/>
                <a:ea typeface="Helvetica Neue" panose="02000503000000020004" pitchFamily="2" charset="0"/>
                <a:cs typeface="Helvetica Neue" panose="02000503000000020004" pitchFamily="2" charset="0"/>
              </a:rPr>
              <a:t>Span-Categorizing Model</a:t>
            </a:r>
          </a:p>
        </p:txBody>
      </p:sp>
      <p:sp>
        <p:nvSpPr>
          <p:cNvPr id="19" name="Oval 18">
            <a:extLst>
              <a:ext uri="{FF2B5EF4-FFF2-40B4-BE49-F238E27FC236}">
                <a16:creationId xmlns:a16="http://schemas.microsoft.com/office/drawing/2014/main" id="{3F493CC9-B4E8-F9D5-43C7-6197B755E4D0}"/>
              </a:ext>
            </a:extLst>
          </p:cNvPr>
          <p:cNvSpPr/>
          <p:nvPr/>
        </p:nvSpPr>
        <p:spPr>
          <a:xfrm>
            <a:off x="3013958" y="3994254"/>
            <a:ext cx="361317" cy="22330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6E04F0-4AB8-DE85-AD77-EC1823237EED}"/>
              </a:ext>
            </a:extLst>
          </p:cNvPr>
          <p:cNvSpPr/>
          <p:nvPr/>
        </p:nvSpPr>
        <p:spPr>
          <a:xfrm>
            <a:off x="3019500" y="6017017"/>
            <a:ext cx="361317" cy="22330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B2B81CF-3AD0-C0AF-A7CF-B202CE39DED6}"/>
              </a:ext>
            </a:extLst>
          </p:cNvPr>
          <p:cNvSpPr/>
          <p:nvPr/>
        </p:nvSpPr>
        <p:spPr>
          <a:xfrm>
            <a:off x="7308521" y="6022905"/>
            <a:ext cx="361317" cy="223303"/>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6C3A94-6ECF-8D3D-E910-FCD61B24D0F8}"/>
              </a:ext>
            </a:extLst>
          </p:cNvPr>
          <p:cNvSpPr/>
          <p:nvPr/>
        </p:nvSpPr>
        <p:spPr>
          <a:xfrm>
            <a:off x="7314410" y="3994253"/>
            <a:ext cx="361317" cy="223303"/>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404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81BF-6ACD-63F0-7742-AAF358CB7687}"/>
              </a:ext>
            </a:extLst>
          </p:cNvPr>
          <p:cNvSpPr>
            <a:spLocks noGrp="1"/>
          </p:cNvSpPr>
          <p:nvPr>
            <p:ph type="title"/>
          </p:nvPr>
        </p:nvSpPr>
        <p:spPr/>
        <p:txBody>
          <a:bodyPr/>
          <a:lstStyle/>
          <a:p>
            <a:r>
              <a:rPr lang="en-US"/>
              <a:t>Natural Language Processing: Performance</a:t>
            </a:r>
          </a:p>
        </p:txBody>
      </p:sp>
      <p:sp>
        <p:nvSpPr>
          <p:cNvPr id="4" name="Slide Number Placeholder 3">
            <a:extLst>
              <a:ext uri="{FF2B5EF4-FFF2-40B4-BE49-F238E27FC236}">
                <a16:creationId xmlns:a16="http://schemas.microsoft.com/office/drawing/2014/main" id="{F6CCE308-6575-E3F6-99B3-35D516CDAF7C}"/>
              </a:ext>
            </a:extLst>
          </p:cNvPr>
          <p:cNvSpPr>
            <a:spLocks noGrp="1"/>
          </p:cNvSpPr>
          <p:nvPr>
            <p:ph type="sldNum" sz="quarter" idx="12"/>
          </p:nvPr>
        </p:nvSpPr>
        <p:spPr/>
        <p:txBody>
          <a:bodyPr/>
          <a:lstStyle/>
          <a:p>
            <a:fld id="{97532FD7-F9E5-1545-8A05-4A5103D12954}" type="slidenum">
              <a:rPr lang="en-US" smtClean="0"/>
              <a:pPr/>
              <a:t>32</a:t>
            </a:fld>
            <a:endParaRPr lang="en-US"/>
          </a:p>
        </p:txBody>
      </p:sp>
      <p:pic>
        <p:nvPicPr>
          <p:cNvPr id="5" name="Content Placeholder 7" descr="A screenshot of a computer&#10;&#10;Description automatically generated">
            <a:extLst>
              <a:ext uri="{FF2B5EF4-FFF2-40B4-BE49-F238E27FC236}">
                <a16:creationId xmlns:a16="http://schemas.microsoft.com/office/drawing/2014/main" id="{96F46FE7-BD37-B97A-D5EF-211C60BB1B1D}"/>
              </a:ext>
            </a:extLst>
          </p:cNvPr>
          <p:cNvPicPr>
            <a:picLocks noChangeAspect="1"/>
          </p:cNvPicPr>
          <p:nvPr/>
        </p:nvPicPr>
        <p:blipFill rotWithShape="1">
          <a:blip r:embed="rId2">
            <a:extLst>
              <a:ext uri="{28A0092B-C50C-407E-A947-70E740481C1C}">
                <a14:useLocalDpi xmlns:a14="http://schemas.microsoft.com/office/drawing/2010/main" val="0"/>
              </a:ext>
            </a:extLst>
          </a:blip>
          <a:srcRect l="1220"/>
          <a:stretch/>
        </p:blipFill>
        <p:spPr bwMode="auto">
          <a:xfrm>
            <a:off x="588115" y="1386444"/>
            <a:ext cx="8334802" cy="281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B7E1BE19-F8F2-35C9-DAEE-B80855AAC656}"/>
              </a:ext>
            </a:extLst>
          </p:cNvPr>
          <p:cNvSpPr txBox="1">
            <a:spLocks/>
          </p:cNvSpPr>
          <p:nvPr/>
        </p:nvSpPr>
        <p:spPr bwMode="auto">
          <a:xfrm>
            <a:off x="609600" y="944375"/>
            <a:ext cx="7637730" cy="43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FontTx/>
              <a:buNone/>
            </a:pPr>
            <a:r>
              <a:rPr lang="en-US" kern="0"/>
              <a:t>4.5 minutes to process 8500 rows of data.</a:t>
            </a:r>
          </a:p>
        </p:txBody>
      </p:sp>
      <p:pic>
        <p:nvPicPr>
          <p:cNvPr id="8" name="Picture 7" descr="A computer screen with text&#10;&#10;Description automatically generated">
            <a:extLst>
              <a:ext uri="{FF2B5EF4-FFF2-40B4-BE49-F238E27FC236}">
                <a16:creationId xmlns:a16="http://schemas.microsoft.com/office/drawing/2014/main" id="{D794327A-EB0E-F3AA-1D67-6DBC436A2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279" y="4341393"/>
            <a:ext cx="4183911" cy="2125915"/>
          </a:xfrm>
          <a:prstGeom prst="rect">
            <a:avLst/>
          </a:prstGeom>
        </p:spPr>
      </p:pic>
    </p:spTree>
    <p:extLst>
      <p:ext uri="{BB962C8B-B14F-4D97-AF65-F5344CB8AC3E}">
        <p14:creationId xmlns:p14="http://schemas.microsoft.com/office/powerpoint/2010/main" val="2246336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9B5AC-9056-CE3C-E558-767FF5B4AB81}"/>
              </a:ext>
            </a:extLst>
          </p:cNvPr>
          <p:cNvSpPr>
            <a:spLocks noGrp="1"/>
          </p:cNvSpPr>
          <p:nvPr>
            <p:ph type="title"/>
          </p:nvPr>
        </p:nvSpPr>
        <p:spPr/>
        <p:txBody>
          <a:bodyPr/>
          <a:lstStyle/>
          <a:p>
            <a:r>
              <a:rPr lang="en-US"/>
              <a:t>Computational Analysis </a:t>
            </a:r>
          </a:p>
        </p:txBody>
      </p:sp>
      <p:sp>
        <p:nvSpPr>
          <p:cNvPr id="4" name="Content Placeholder 3">
            <a:extLst>
              <a:ext uri="{FF2B5EF4-FFF2-40B4-BE49-F238E27FC236}">
                <a16:creationId xmlns:a16="http://schemas.microsoft.com/office/drawing/2014/main" id="{A36F5B91-D0D5-95B3-955A-D7E1C8A5722F}"/>
              </a:ext>
            </a:extLst>
          </p:cNvPr>
          <p:cNvSpPr>
            <a:spLocks noGrp="1"/>
          </p:cNvSpPr>
          <p:nvPr>
            <p:ph idx="1"/>
          </p:nvPr>
        </p:nvSpPr>
        <p:spPr>
          <a:xfrm>
            <a:off x="762000" y="1295399"/>
            <a:ext cx="7924800" cy="5075583"/>
          </a:xfrm>
        </p:spPr>
        <p:txBody>
          <a:bodyPr/>
          <a:lstStyle/>
          <a:p>
            <a:r>
              <a:rPr lang="en-US"/>
              <a:t>By using clean data set we produced analytical material to guide further research into underlying trends</a:t>
            </a:r>
          </a:p>
          <a:p>
            <a:pPr lvl="1"/>
            <a:r>
              <a:rPr lang="en-US"/>
              <a:t>Packages utilized: Folium, Matplotlib, Bokeh, </a:t>
            </a:r>
            <a:r>
              <a:rPr lang="en-US" err="1"/>
              <a:t>Streamlit</a:t>
            </a:r>
            <a:r>
              <a:rPr lang="en-US"/>
              <a:t>, </a:t>
            </a:r>
          </a:p>
        </p:txBody>
      </p:sp>
      <p:sp>
        <p:nvSpPr>
          <p:cNvPr id="3" name="Slide Number Placeholder 2">
            <a:extLst>
              <a:ext uri="{FF2B5EF4-FFF2-40B4-BE49-F238E27FC236}">
                <a16:creationId xmlns:a16="http://schemas.microsoft.com/office/drawing/2014/main" id="{CD02B23D-3816-C288-42F0-4FC97C46A94B}"/>
              </a:ext>
            </a:extLst>
          </p:cNvPr>
          <p:cNvSpPr>
            <a:spLocks noGrp="1"/>
          </p:cNvSpPr>
          <p:nvPr>
            <p:ph type="sldNum" sz="quarter" idx="12"/>
          </p:nvPr>
        </p:nvSpPr>
        <p:spPr/>
        <p:txBody>
          <a:bodyPr/>
          <a:lstStyle/>
          <a:p>
            <a:fld id="{97532FD7-F9E5-1545-8A05-4A5103D12954}" type="slidenum">
              <a:rPr lang="en-US" smtClean="0"/>
              <a:pPr/>
              <a:t>33</a:t>
            </a:fld>
            <a:endParaRPr lang="en-US"/>
          </a:p>
        </p:txBody>
      </p:sp>
    </p:spTree>
    <p:extLst>
      <p:ext uri="{BB962C8B-B14F-4D97-AF65-F5344CB8AC3E}">
        <p14:creationId xmlns:p14="http://schemas.microsoft.com/office/powerpoint/2010/main" val="3729966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81E6E-C951-3E6F-12E1-B94FD27DACCA}"/>
              </a:ext>
            </a:extLst>
          </p:cNvPr>
          <p:cNvSpPr>
            <a:spLocks noGrp="1"/>
          </p:cNvSpPr>
          <p:nvPr>
            <p:ph type="title"/>
          </p:nvPr>
        </p:nvSpPr>
        <p:spPr/>
        <p:txBody>
          <a:bodyPr/>
          <a:lstStyle/>
          <a:p>
            <a:r>
              <a:rPr lang="en-US"/>
              <a:t>Categorical Analysis</a:t>
            </a:r>
          </a:p>
        </p:txBody>
      </p:sp>
      <p:sp>
        <p:nvSpPr>
          <p:cNvPr id="4" name="Slide Number Placeholder 3">
            <a:extLst>
              <a:ext uri="{FF2B5EF4-FFF2-40B4-BE49-F238E27FC236}">
                <a16:creationId xmlns:a16="http://schemas.microsoft.com/office/drawing/2014/main" id="{BB61FC09-7629-E49E-B336-8B8CCEB88C0F}"/>
              </a:ext>
            </a:extLst>
          </p:cNvPr>
          <p:cNvSpPr>
            <a:spLocks noGrp="1"/>
          </p:cNvSpPr>
          <p:nvPr>
            <p:ph type="sldNum" sz="quarter" idx="12"/>
          </p:nvPr>
        </p:nvSpPr>
        <p:spPr/>
        <p:txBody>
          <a:bodyPr/>
          <a:lstStyle/>
          <a:p>
            <a:fld id="{97532FD7-F9E5-1545-8A05-4A5103D12954}" type="slidenum">
              <a:rPr lang="en-US" smtClean="0"/>
              <a:pPr/>
              <a:t>34</a:t>
            </a:fld>
            <a:endParaRPr lang="en-US"/>
          </a:p>
        </p:txBody>
      </p:sp>
      <p:sp>
        <p:nvSpPr>
          <p:cNvPr id="5" name="TextBox 4">
            <a:extLst>
              <a:ext uri="{FF2B5EF4-FFF2-40B4-BE49-F238E27FC236}">
                <a16:creationId xmlns:a16="http://schemas.microsoft.com/office/drawing/2014/main" id="{8DD7025D-E67D-DA44-0B41-13A697E8FA4F}"/>
              </a:ext>
            </a:extLst>
          </p:cNvPr>
          <p:cNvSpPr txBox="1"/>
          <p:nvPr/>
        </p:nvSpPr>
        <p:spPr>
          <a:xfrm>
            <a:off x="377571" y="822277"/>
            <a:ext cx="7210840" cy="840230"/>
          </a:xfrm>
          <a:prstGeom prst="rect">
            <a:avLst/>
          </a:prstGeom>
          <a:noFill/>
        </p:spPr>
        <p:txBody>
          <a:bodyPr wrap="square" rtlCol="0">
            <a:spAutoFit/>
          </a:bodyPr>
          <a:lstStyle/>
          <a:p>
            <a:pPr>
              <a:lnSpc>
                <a:spcPct val="90000"/>
              </a:lnSpc>
            </a:pPr>
            <a:r>
              <a:rPr lang="en-US" sz="1800" b="1" u="sng"/>
              <a:t>Data Manipulation </a:t>
            </a:r>
          </a:p>
          <a:p>
            <a:pPr>
              <a:lnSpc>
                <a:spcPct val="90000"/>
              </a:lnSpc>
            </a:pPr>
            <a:endParaRPr lang="en-US" sz="1800"/>
          </a:p>
          <a:p>
            <a:pPr>
              <a:lnSpc>
                <a:spcPct val="90000"/>
              </a:lnSpc>
            </a:pPr>
            <a:r>
              <a:rPr lang="en-US" sz="1600"/>
              <a:t>1. Created a severity level column based on characteristics of the incident</a:t>
            </a:r>
          </a:p>
        </p:txBody>
      </p:sp>
      <p:pic>
        <p:nvPicPr>
          <p:cNvPr id="6" name="Picture 5">
            <a:extLst>
              <a:ext uri="{FF2B5EF4-FFF2-40B4-BE49-F238E27FC236}">
                <a16:creationId xmlns:a16="http://schemas.microsoft.com/office/drawing/2014/main" id="{415351A5-7233-3F8A-3675-B83B2A2EBB21}"/>
              </a:ext>
            </a:extLst>
          </p:cNvPr>
          <p:cNvPicPr>
            <a:picLocks noChangeAspect="1"/>
          </p:cNvPicPr>
          <p:nvPr/>
        </p:nvPicPr>
        <p:blipFill rotWithShape="1">
          <a:blip r:embed="rId3"/>
          <a:srcRect t="-425" r="100" b="427"/>
          <a:stretch/>
        </p:blipFill>
        <p:spPr>
          <a:xfrm>
            <a:off x="355867" y="1662507"/>
            <a:ext cx="8788133" cy="2463090"/>
          </a:xfrm>
          <a:prstGeom prst="rect">
            <a:avLst/>
          </a:prstGeom>
          <a:noFill/>
        </p:spPr>
      </p:pic>
    </p:spTree>
    <p:extLst>
      <p:ext uri="{BB962C8B-B14F-4D97-AF65-F5344CB8AC3E}">
        <p14:creationId xmlns:p14="http://schemas.microsoft.com/office/powerpoint/2010/main" val="1528272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B8399A-F324-3BFA-6303-86D931842CCB}"/>
              </a:ext>
            </a:extLst>
          </p:cNvPr>
          <p:cNvSpPr>
            <a:spLocks noGrp="1"/>
          </p:cNvSpPr>
          <p:nvPr>
            <p:ph type="sldNum" sz="quarter" idx="12"/>
          </p:nvPr>
        </p:nvSpPr>
        <p:spPr/>
        <p:txBody>
          <a:bodyPr/>
          <a:lstStyle/>
          <a:p>
            <a:fld id="{97532FD7-F9E5-1545-8A05-4A5103D12954}" type="slidenum">
              <a:rPr lang="en-US" smtClean="0"/>
              <a:pPr/>
              <a:t>35</a:t>
            </a:fld>
            <a:endParaRPr lang="en-US"/>
          </a:p>
        </p:txBody>
      </p:sp>
      <p:pic>
        <p:nvPicPr>
          <p:cNvPr id="5" name="Content Placeholder 4">
            <a:extLst>
              <a:ext uri="{FF2B5EF4-FFF2-40B4-BE49-F238E27FC236}">
                <a16:creationId xmlns:a16="http://schemas.microsoft.com/office/drawing/2014/main" id="{ED811978-6481-0773-F1DF-F68E833D8210}"/>
              </a:ext>
            </a:extLst>
          </p:cNvPr>
          <p:cNvPicPr>
            <a:picLocks noGrp="1" noChangeAspect="1"/>
          </p:cNvPicPr>
          <p:nvPr>
            <p:ph idx="1"/>
          </p:nvPr>
        </p:nvPicPr>
        <p:blipFill>
          <a:blip r:embed="rId2"/>
          <a:stretch>
            <a:fillRect/>
          </a:stretch>
        </p:blipFill>
        <p:spPr>
          <a:xfrm>
            <a:off x="377571" y="1662507"/>
            <a:ext cx="8733157" cy="3140765"/>
          </a:xfrm>
          <a:prstGeom prst="rect">
            <a:avLst/>
          </a:prstGeom>
        </p:spPr>
      </p:pic>
      <p:sp>
        <p:nvSpPr>
          <p:cNvPr id="6" name="TextBox 5">
            <a:extLst>
              <a:ext uri="{FF2B5EF4-FFF2-40B4-BE49-F238E27FC236}">
                <a16:creationId xmlns:a16="http://schemas.microsoft.com/office/drawing/2014/main" id="{0387F885-DCD0-0D56-2570-35CCEE6AB789}"/>
              </a:ext>
            </a:extLst>
          </p:cNvPr>
          <p:cNvSpPr txBox="1"/>
          <p:nvPr/>
        </p:nvSpPr>
        <p:spPr>
          <a:xfrm>
            <a:off x="377571" y="822277"/>
            <a:ext cx="7210840" cy="840230"/>
          </a:xfrm>
          <a:prstGeom prst="rect">
            <a:avLst/>
          </a:prstGeom>
          <a:noFill/>
        </p:spPr>
        <p:txBody>
          <a:bodyPr wrap="square" rtlCol="0">
            <a:spAutoFit/>
          </a:bodyPr>
          <a:lstStyle/>
          <a:p>
            <a:pPr>
              <a:lnSpc>
                <a:spcPct val="90000"/>
              </a:lnSpc>
            </a:pPr>
            <a:r>
              <a:rPr lang="en-US" sz="1800" b="1" u="sng"/>
              <a:t>Data Manipulation </a:t>
            </a:r>
          </a:p>
          <a:p>
            <a:pPr>
              <a:lnSpc>
                <a:spcPct val="90000"/>
              </a:lnSpc>
            </a:pPr>
            <a:endParaRPr lang="en-US" sz="1800"/>
          </a:p>
          <a:p>
            <a:pPr>
              <a:lnSpc>
                <a:spcPct val="90000"/>
              </a:lnSpc>
            </a:pPr>
            <a:r>
              <a:rPr lang="en-US" sz="1600"/>
              <a:t>2. Simplified Vessel Categories into 8 major categories from 63 types</a:t>
            </a:r>
          </a:p>
        </p:txBody>
      </p:sp>
      <p:sp>
        <p:nvSpPr>
          <p:cNvPr id="7" name="Title 1">
            <a:extLst>
              <a:ext uri="{FF2B5EF4-FFF2-40B4-BE49-F238E27FC236}">
                <a16:creationId xmlns:a16="http://schemas.microsoft.com/office/drawing/2014/main" id="{96DD5ECD-680F-7738-C0C5-4A775268D9F1}"/>
              </a:ext>
            </a:extLst>
          </p:cNvPr>
          <p:cNvSpPr>
            <a:spLocks noGrp="1"/>
          </p:cNvSpPr>
          <p:nvPr>
            <p:ph type="title"/>
          </p:nvPr>
        </p:nvSpPr>
        <p:spPr>
          <a:xfrm>
            <a:off x="2286000" y="0"/>
            <a:ext cx="6553200" cy="762000"/>
          </a:xfrm>
        </p:spPr>
        <p:txBody>
          <a:bodyPr/>
          <a:lstStyle/>
          <a:p>
            <a:r>
              <a:rPr lang="en-US"/>
              <a:t>Categorical Analysis</a:t>
            </a:r>
          </a:p>
        </p:txBody>
      </p:sp>
    </p:spTree>
    <p:extLst>
      <p:ext uri="{BB962C8B-B14F-4D97-AF65-F5344CB8AC3E}">
        <p14:creationId xmlns:p14="http://schemas.microsoft.com/office/powerpoint/2010/main" val="4063835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B8399A-F324-3BFA-6303-86D931842CCB}"/>
              </a:ext>
            </a:extLst>
          </p:cNvPr>
          <p:cNvSpPr>
            <a:spLocks noGrp="1"/>
          </p:cNvSpPr>
          <p:nvPr>
            <p:ph type="sldNum" sz="quarter" idx="12"/>
          </p:nvPr>
        </p:nvSpPr>
        <p:spPr/>
        <p:txBody>
          <a:bodyPr/>
          <a:lstStyle/>
          <a:p>
            <a:fld id="{97532FD7-F9E5-1545-8A05-4A5103D12954}" type="slidenum">
              <a:rPr lang="en-US" smtClean="0"/>
              <a:pPr/>
              <a:t>36</a:t>
            </a:fld>
            <a:endParaRPr lang="en-US"/>
          </a:p>
        </p:txBody>
      </p:sp>
      <p:sp>
        <p:nvSpPr>
          <p:cNvPr id="6" name="TextBox 5">
            <a:extLst>
              <a:ext uri="{FF2B5EF4-FFF2-40B4-BE49-F238E27FC236}">
                <a16:creationId xmlns:a16="http://schemas.microsoft.com/office/drawing/2014/main" id="{0387F885-DCD0-0D56-2570-35CCEE6AB789}"/>
              </a:ext>
            </a:extLst>
          </p:cNvPr>
          <p:cNvSpPr txBox="1"/>
          <p:nvPr/>
        </p:nvSpPr>
        <p:spPr>
          <a:xfrm>
            <a:off x="377571" y="822277"/>
            <a:ext cx="7210840" cy="1083374"/>
          </a:xfrm>
          <a:prstGeom prst="rect">
            <a:avLst/>
          </a:prstGeom>
          <a:noFill/>
        </p:spPr>
        <p:txBody>
          <a:bodyPr wrap="square" rtlCol="0">
            <a:spAutoFit/>
          </a:bodyPr>
          <a:lstStyle/>
          <a:p>
            <a:pPr>
              <a:lnSpc>
                <a:spcPct val="90000"/>
              </a:lnSpc>
            </a:pPr>
            <a:r>
              <a:rPr lang="en-US" sz="1800" b="1" u="sng"/>
              <a:t>Data Manipulation </a:t>
            </a:r>
          </a:p>
          <a:p>
            <a:pPr>
              <a:lnSpc>
                <a:spcPct val="90000"/>
              </a:lnSpc>
            </a:pPr>
            <a:endParaRPr lang="en-US" sz="1800"/>
          </a:p>
          <a:p>
            <a:r>
              <a:rPr lang="en-US" sz="1600"/>
              <a:t>3. Created specific data frames based on our areas of interest to conduct comparative analysis and dropped incidents with </a:t>
            </a:r>
            <a:r>
              <a:rPr lang="en-US" sz="1600" err="1"/>
              <a:t>lat</a:t>
            </a:r>
            <a:r>
              <a:rPr lang="en-US" sz="1600"/>
              <a:t> long values.</a:t>
            </a:r>
            <a:endParaRPr lang="en-US" sz="1600">
              <a:highlight>
                <a:srgbClr val="FFFF00"/>
              </a:highlight>
            </a:endParaRPr>
          </a:p>
        </p:txBody>
      </p:sp>
      <p:sp>
        <p:nvSpPr>
          <p:cNvPr id="7" name="Title 1">
            <a:extLst>
              <a:ext uri="{FF2B5EF4-FFF2-40B4-BE49-F238E27FC236}">
                <a16:creationId xmlns:a16="http://schemas.microsoft.com/office/drawing/2014/main" id="{96DD5ECD-680F-7738-C0C5-4A775268D9F1}"/>
              </a:ext>
            </a:extLst>
          </p:cNvPr>
          <p:cNvSpPr>
            <a:spLocks noGrp="1"/>
          </p:cNvSpPr>
          <p:nvPr>
            <p:ph type="title"/>
          </p:nvPr>
        </p:nvSpPr>
        <p:spPr>
          <a:xfrm>
            <a:off x="2286000" y="0"/>
            <a:ext cx="6553200" cy="762000"/>
          </a:xfrm>
        </p:spPr>
        <p:txBody>
          <a:bodyPr/>
          <a:lstStyle/>
          <a:p>
            <a:r>
              <a:rPr lang="en-US"/>
              <a:t>Categorical Analysis</a:t>
            </a:r>
          </a:p>
        </p:txBody>
      </p:sp>
      <p:pic>
        <p:nvPicPr>
          <p:cNvPr id="3" name="Content Placeholder 5">
            <a:extLst>
              <a:ext uri="{FF2B5EF4-FFF2-40B4-BE49-F238E27FC236}">
                <a16:creationId xmlns:a16="http://schemas.microsoft.com/office/drawing/2014/main" id="{9196520F-320F-C32C-A854-711CA3E09D74}"/>
              </a:ext>
            </a:extLst>
          </p:cNvPr>
          <p:cNvPicPr>
            <a:picLocks noChangeAspect="1"/>
          </p:cNvPicPr>
          <p:nvPr/>
        </p:nvPicPr>
        <p:blipFill>
          <a:blip r:embed="rId2"/>
          <a:stretch>
            <a:fillRect/>
          </a:stretch>
        </p:blipFill>
        <p:spPr bwMode="auto">
          <a:xfrm>
            <a:off x="1147112" y="1920875"/>
            <a:ext cx="732685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387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8079-3CA4-A861-7D99-2414CB24B05A}"/>
              </a:ext>
            </a:extLst>
          </p:cNvPr>
          <p:cNvSpPr>
            <a:spLocks noGrp="1"/>
          </p:cNvSpPr>
          <p:nvPr>
            <p:ph type="title"/>
          </p:nvPr>
        </p:nvSpPr>
        <p:spPr/>
        <p:txBody>
          <a:bodyPr/>
          <a:lstStyle/>
          <a:p>
            <a:r>
              <a:rPr lang="en-US"/>
              <a:t>Categorical Analysis</a:t>
            </a:r>
          </a:p>
        </p:txBody>
      </p:sp>
      <p:sp>
        <p:nvSpPr>
          <p:cNvPr id="4" name="Slide Number Placeholder 3">
            <a:extLst>
              <a:ext uri="{FF2B5EF4-FFF2-40B4-BE49-F238E27FC236}">
                <a16:creationId xmlns:a16="http://schemas.microsoft.com/office/drawing/2014/main" id="{588F988E-9356-9C02-9E90-30147B1494C0}"/>
              </a:ext>
            </a:extLst>
          </p:cNvPr>
          <p:cNvSpPr>
            <a:spLocks noGrp="1"/>
          </p:cNvSpPr>
          <p:nvPr>
            <p:ph type="sldNum" sz="quarter" idx="12"/>
          </p:nvPr>
        </p:nvSpPr>
        <p:spPr/>
        <p:txBody>
          <a:bodyPr/>
          <a:lstStyle/>
          <a:p>
            <a:fld id="{97532FD7-F9E5-1545-8A05-4A5103D12954}" type="slidenum">
              <a:rPr lang="en-US" smtClean="0"/>
              <a:pPr/>
              <a:t>37</a:t>
            </a:fld>
            <a:endParaRPr lang="en-US"/>
          </a:p>
        </p:txBody>
      </p:sp>
      <p:sp>
        <p:nvSpPr>
          <p:cNvPr id="7" name="TextBox 6">
            <a:extLst>
              <a:ext uri="{FF2B5EF4-FFF2-40B4-BE49-F238E27FC236}">
                <a16:creationId xmlns:a16="http://schemas.microsoft.com/office/drawing/2014/main" id="{F9F26656-5822-E8D6-2B37-3F864ABED2EF}"/>
              </a:ext>
            </a:extLst>
          </p:cNvPr>
          <p:cNvSpPr txBox="1"/>
          <p:nvPr/>
        </p:nvSpPr>
        <p:spPr>
          <a:xfrm>
            <a:off x="404769" y="926067"/>
            <a:ext cx="4812087" cy="369332"/>
          </a:xfrm>
          <a:prstGeom prst="rect">
            <a:avLst/>
          </a:prstGeom>
          <a:noFill/>
        </p:spPr>
        <p:txBody>
          <a:bodyPr wrap="none" rtlCol="0">
            <a:spAutoFit/>
          </a:bodyPr>
          <a:lstStyle/>
          <a:p>
            <a:r>
              <a:rPr lang="en-US" b="1" u="sng"/>
              <a:t>Within each area of interest, we analyzed: </a:t>
            </a:r>
          </a:p>
        </p:txBody>
      </p:sp>
      <p:graphicFrame>
        <p:nvGraphicFramePr>
          <p:cNvPr id="8" name="Table 7">
            <a:extLst>
              <a:ext uri="{FF2B5EF4-FFF2-40B4-BE49-F238E27FC236}">
                <a16:creationId xmlns:a16="http://schemas.microsoft.com/office/drawing/2014/main" id="{1179F949-6FEA-57C1-511E-E0CC7328A7B2}"/>
              </a:ext>
            </a:extLst>
          </p:cNvPr>
          <p:cNvGraphicFramePr>
            <a:graphicFrameLocks noGrp="1"/>
          </p:cNvGraphicFramePr>
          <p:nvPr>
            <p:extLst>
              <p:ext uri="{D42A27DB-BD31-4B8C-83A1-F6EECF244321}">
                <p14:modId xmlns:p14="http://schemas.microsoft.com/office/powerpoint/2010/main" val="683952474"/>
              </p:ext>
            </p:extLst>
          </p:nvPr>
        </p:nvGraphicFramePr>
        <p:xfrm>
          <a:off x="404769" y="1400516"/>
          <a:ext cx="8463543" cy="4205637"/>
        </p:xfrm>
        <a:graphic>
          <a:graphicData uri="http://schemas.openxmlformats.org/drawingml/2006/table">
            <a:tbl>
              <a:tblPr firstRow="1" bandRow="1">
                <a:tableStyleId>{616DA210-FB5B-4158-B5E0-FEB733F419BA}</a:tableStyleId>
              </a:tblPr>
              <a:tblGrid>
                <a:gridCol w="2821181">
                  <a:extLst>
                    <a:ext uri="{9D8B030D-6E8A-4147-A177-3AD203B41FA5}">
                      <a16:colId xmlns:a16="http://schemas.microsoft.com/office/drawing/2014/main" val="1972388698"/>
                    </a:ext>
                  </a:extLst>
                </a:gridCol>
                <a:gridCol w="2821181">
                  <a:extLst>
                    <a:ext uri="{9D8B030D-6E8A-4147-A177-3AD203B41FA5}">
                      <a16:colId xmlns:a16="http://schemas.microsoft.com/office/drawing/2014/main" val="2831291955"/>
                    </a:ext>
                  </a:extLst>
                </a:gridCol>
                <a:gridCol w="2821181">
                  <a:extLst>
                    <a:ext uri="{9D8B030D-6E8A-4147-A177-3AD203B41FA5}">
                      <a16:colId xmlns:a16="http://schemas.microsoft.com/office/drawing/2014/main" val="3100949611"/>
                    </a:ext>
                  </a:extLst>
                </a:gridCol>
              </a:tblGrid>
              <a:tr h="765730">
                <a:tc>
                  <a:txBody>
                    <a:bodyPr/>
                    <a:lstStyle/>
                    <a:p>
                      <a:r>
                        <a:rPr lang="en-US" sz="1800" b="0">
                          <a:solidFill>
                            <a:schemeClr val="tx1"/>
                          </a:solidFill>
                        </a:rPr>
                        <a:t>Ship flags and the associated severity levels</a:t>
                      </a:r>
                    </a:p>
                  </a:txBody>
                  <a:tcPr>
                    <a:noFill/>
                  </a:tcPr>
                </a:tc>
                <a:tc>
                  <a:txBody>
                    <a:bodyPr/>
                    <a:lstStyle/>
                    <a:p>
                      <a:r>
                        <a:rPr lang="en-US" sz="1800" b="0" kern="0">
                          <a:solidFill>
                            <a:schemeClr val="tx1"/>
                          </a:solidFill>
                        </a:rPr>
                        <a:t>Weapons used and the associated consequences to the crew</a:t>
                      </a:r>
                    </a:p>
                  </a:txBody>
                  <a:tcPr>
                    <a:noFill/>
                  </a:tcPr>
                </a:tc>
                <a:tc>
                  <a:txBody>
                    <a:bodyPr/>
                    <a:lstStyle/>
                    <a:p>
                      <a:r>
                        <a:rPr lang="en-US" sz="1800" b="0" kern="0">
                          <a:solidFill>
                            <a:schemeClr val="tx1"/>
                          </a:solidFill>
                        </a:rPr>
                        <a:t>Vessel category and the associated consequences to the crew</a:t>
                      </a:r>
                    </a:p>
                  </a:txBody>
                  <a:tcPr>
                    <a:noFill/>
                  </a:tcPr>
                </a:tc>
                <a:extLst>
                  <a:ext uri="{0D108BD9-81ED-4DB2-BD59-A6C34878D82A}">
                    <a16:rowId xmlns:a16="http://schemas.microsoft.com/office/drawing/2014/main" val="2641540796"/>
                  </a:ext>
                </a:extLst>
              </a:tr>
              <a:tr h="3291237">
                <a:tc>
                  <a:txBody>
                    <a:bodyPr/>
                    <a:lstStyle/>
                    <a:p>
                      <a:r>
                        <a:rPr lang="en-US" sz="1800" b="0">
                          <a:solidFill>
                            <a:schemeClr val="tx1"/>
                          </a:solidFill>
                        </a:rPr>
                        <a:t>Assessment: </a:t>
                      </a:r>
                    </a:p>
                    <a:p>
                      <a:pPr lvl="1"/>
                      <a:r>
                        <a:rPr lang="en-US" sz="1800" b="0">
                          <a:solidFill>
                            <a:schemeClr val="tx1"/>
                          </a:solidFill>
                        </a:rPr>
                        <a:t>Ship flags that experience the most piracy across the 3 areas of interest are Liberia, Panama , and Singapore  </a:t>
                      </a:r>
                    </a:p>
                    <a:p>
                      <a:endParaRPr lang="en-US" sz="1800" b="0">
                        <a:solidFill>
                          <a:schemeClr val="tx1"/>
                        </a:solidFill>
                      </a:endParaRPr>
                    </a:p>
                  </a:txBody>
                  <a:tcPr>
                    <a:noFill/>
                  </a:tcPr>
                </a:tc>
                <a:tc>
                  <a:txBody>
                    <a:bodyPr/>
                    <a:lstStyle/>
                    <a:p>
                      <a:r>
                        <a:rPr lang="en-US" sz="1800" b="0" kern="0">
                          <a:solidFill>
                            <a:schemeClr val="tx1"/>
                          </a:solidFill>
                        </a:rPr>
                        <a:t>Assessment: </a:t>
                      </a:r>
                    </a:p>
                    <a:p>
                      <a:pPr lvl="1"/>
                      <a:r>
                        <a:rPr lang="en-US" sz="1800" b="0" kern="0">
                          <a:solidFill>
                            <a:schemeClr val="tx1"/>
                          </a:solidFill>
                        </a:rPr>
                        <a:t>Firearm use in more prevalent in the Gulf of Guinea, while knives are more prevalent in the Strait of Malacca. </a:t>
                      </a:r>
                    </a:p>
                    <a:p>
                      <a:endParaRPr lang="en-US" sz="1800" b="0">
                        <a:solidFill>
                          <a:schemeClr val="tx1"/>
                        </a:solidFill>
                      </a:endParaRPr>
                    </a:p>
                  </a:txBody>
                  <a:tcPr>
                    <a:noFill/>
                  </a:tcPr>
                </a:tc>
                <a:tc>
                  <a:txBody>
                    <a:bodyPr/>
                    <a:lstStyle/>
                    <a:p>
                      <a:r>
                        <a:rPr lang="en-US" sz="1800" b="0" kern="0">
                          <a:solidFill>
                            <a:schemeClr val="tx1"/>
                          </a:solidFill>
                        </a:rPr>
                        <a:t>Assessment: </a:t>
                      </a:r>
                    </a:p>
                    <a:p>
                      <a:pPr lvl="1"/>
                      <a:r>
                        <a:rPr lang="en-US" sz="1800" b="0" kern="0">
                          <a:solidFill>
                            <a:schemeClr val="tx1"/>
                          </a:solidFill>
                        </a:rPr>
                        <a:t>Tankers and then cargo ships have the most recorded incidents across our areas of interest, with the most violence taking place in the Strait of Malacca.  </a:t>
                      </a:r>
                    </a:p>
                    <a:p>
                      <a:endParaRPr lang="en-US" sz="1800" b="0">
                        <a:solidFill>
                          <a:schemeClr val="tx1"/>
                        </a:solidFill>
                      </a:endParaRPr>
                    </a:p>
                  </a:txBody>
                  <a:tcPr>
                    <a:noFill/>
                  </a:tcPr>
                </a:tc>
                <a:extLst>
                  <a:ext uri="{0D108BD9-81ED-4DB2-BD59-A6C34878D82A}">
                    <a16:rowId xmlns:a16="http://schemas.microsoft.com/office/drawing/2014/main" val="2929394415"/>
                  </a:ext>
                </a:extLst>
              </a:tr>
            </a:tbl>
          </a:graphicData>
        </a:graphic>
      </p:graphicFrame>
    </p:spTree>
    <p:extLst>
      <p:ext uri="{BB962C8B-B14F-4D97-AF65-F5344CB8AC3E}">
        <p14:creationId xmlns:p14="http://schemas.microsoft.com/office/powerpoint/2010/main" val="2078754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BAC2-3DED-7E28-3EB6-0657B6C859F0}"/>
              </a:ext>
            </a:extLst>
          </p:cNvPr>
          <p:cNvSpPr>
            <a:spLocks noGrp="1"/>
          </p:cNvSpPr>
          <p:nvPr>
            <p:ph type="title"/>
          </p:nvPr>
        </p:nvSpPr>
        <p:spPr/>
        <p:txBody>
          <a:bodyPr/>
          <a:lstStyle/>
          <a:p>
            <a:r>
              <a:rPr lang="en-US" sz="2100"/>
              <a:t>Data Frame Comparison</a:t>
            </a:r>
          </a:p>
        </p:txBody>
      </p:sp>
      <p:sp>
        <p:nvSpPr>
          <p:cNvPr id="3" name="Slide Number Placeholder 2">
            <a:extLst>
              <a:ext uri="{FF2B5EF4-FFF2-40B4-BE49-F238E27FC236}">
                <a16:creationId xmlns:a16="http://schemas.microsoft.com/office/drawing/2014/main" id="{B48614FF-CE5F-EA16-DDCC-C0B54C2EEBE9}"/>
              </a:ext>
            </a:extLst>
          </p:cNvPr>
          <p:cNvSpPr>
            <a:spLocks noGrp="1"/>
          </p:cNvSpPr>
          <p:nvPr>
            <p:ph type="sldNum" sz="quarter" idx="12"/>
          </p:nvPr>
        </p:nvSpPr>
        <p:spPr>
          <a:xfrm>
            <a:off x="6543367" y="6563273"/>
            <a:ext cx="2255957" cy="493482"/>
          </a:xfrm>
        </p:spPr>
        <p:txBody>
          <a:bodyPr/>
          <a:lstStyle/>
          <a:p>
            <a:fld id="{ED14E506-1BA4-1A41-AFA3-0524223FC306}" type="slidenum">
              <a:rPr lang="en-US" smtClean="0"/>
              <a:pPr/>
              <a:t>38</a:t>
            </a:fld>
            <a:endParaRPr lang="en-US"/>
          </a:p>
        </p:txBody>
      </p:sp>
      <p:pic>
        <p:nvPicPr>
          <p:cNvPr id="10" name="Picture 9" descr="A graph of a bar chart&#10;&#10;Description automatically generated">
            <a:extLst>
              <a:ext uri="{FF2B5EF4-FFF2-40B4-BE49-F238E27FC236}">
                <a16:creationId xmlns:a16="http://schemas.microsoft.com/office/drawing/2014/main" id="{5C609728-EE0B-C898-25DE-F71170298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18" y="775442"/>
            <a:ext cx="4352544" cy="3046781"/>
          </a:xfrm>
          <a:prstGeom prst="rect">
            <a:avLst/>
          </a:prstGeom>
        </p:spPr>
      </p:pic>
      <p:pic>
        <p:nvPicPr>
          <p:cNvPr id="12" name="Picture 11" descr="A graph of different countries/regions&#10;&#10;Description automatically generated">
            <a:extLst>
              <a:ext uri="{FF2B5EF4-FFF2-40B4-BE49-F238E27FC236}">
                <a16:creationId xmlns:a16="http://schemas.microsoft.com/office/drawing/2014/main" id="{92C0C775-0A4C-BDE4-DD85-1A82D8A92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62" y="775442"/>
            <a:ext cx="4352544" cy="3046781"/>
          </a:xfrm>
          <a:prstGeom prst="rect">
            <a:avLst/>
          </a:prstGeom>
        </p:spPr>
      </p:pic>
      <p:pic>
        <p:nvPicPr>
          <p:cNvPr id="14" name="Picture 13" descr="A graph of a number of countries/regions&#10;&#10;Description automatically generated">
            <a:extLst>
              <a:ext uri="{FF2B5EF4-FFF2-40B4-BE49-F238E27FC236}">
                <a16:creationId xmlns:a16="http://schemas.microsoft.com/office/drawing/2014/main" id="{751CECCF-A51E-FFFB-204D-D9050ECD8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6162" y="3822224"/>
            <a:ext cx="4352544" cy="3046781"/>
          </a:xfrm>
          <a:prstGeom prst="rect">
            <a:avLst/>
          </a:prstGeom>
        </p:spPr>
      </p:pic>
      <p:pic>
        <p:nvPicPr>
          <p:cNvPr id="16" name="Picture 15" descr="A graph of a number of countries/regions&#10;&#10;Description automatically generated">
            <a:extLst>
              <a:ext uri="{FF2B5EF4-FFF2-40B4-BE49-F238E27FC236}">
                <a16:creationId xmlns:a16="http://schemas.microsoft.com/office/drawing/2014/main" id="{348B6B3C-6312-8E9A-FC1E-A75002905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618" y="3822225"/>
            <a:ext cx="4352544" cy="3046781"/>
          </a:xfrm>
          <a:prstGeom prst="rect">
            <a:avLst/>
          </a:prstGeom>
        </p:spPr>
      </p:pic>
    </p:spTree>
    <p:extLst>
      <p:ext uri="{BB962C8B-B14F-4D97-AF65-F5344CB8AC3E}">
        <p14:creationId xmlns:p14="http://schemas.microsoft.com/office/powerpoint/2010/main" val="1003235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BAC2-3DED-7E28-3EB6-0657B6C859F0}"/>
              </a:ext>
            </a:extLst>
          </p:cNvPr>
          <p:cNvSpPr>
            <a:spLocks noGrp="1"/>
          </p:cNvSpPr>
          <p:nvPr>
            <p:ph type="title"/>
          </p:nvPr>
        </p:nvSpPr>
        <p:spPr/>
        <p:txBody>
          <a:bodyPr/>
          <a:lstStyle/>
          <a:p>
            <a:r>
              <a:rPr lang="en-US" sz="2100"/>
              <a:t>Data Frame Comparison</a:t>
            </a:r>
          </a:p>
        </p:txBody>
      </p:sp>
      <p:sp>
        <p:nvSpPr>
          <p:cNvPr id="3" name="Slide Number Placeholder 2">
            <a:extLst>
              <a:ext uri="{FF2B5EF4-FFF2-40B4-BE49-F238E27FC236}">
                <a16:creationId xmlns:a16="http://schemas.microsoft.com/office/drawing/2014/main" id="{B48614FF-CE5F-EA16-DDCC-C0B54C2EEBE9}"/>
              </a:ext>
            </a:extLst>
          </p:cNvPr>
          <p:cNvSpPr>
            <a:spLocks noGrp="1"/>
          </p:cNvSpPr>
          <p:nvPr>
            <p:ph type="sldNum" sz="quarter" idx="12"/>
          </p:nvPr>
        </p:nvSpPr>
        <p:spPr>
          <a:xfrm>
            <a:off x="6543367" y="6563273"/>
            <a:ext cx="2255957" cy="493482"/>
          </a:xfrm>
        </p:spPr>
        <p:txBody>
          <a:bodyPr/>
          <a:lstStyle/>
          <a:p>
            <a:fld id="{ED14E506-1BA4-1A41-AFA3-0524223FC306}" type="slidenum">
              <a:rPr lang="en-US" smtClean="0"/>
              <a:pPr/>
              <a:t>39</a:t>
            </a:fld>
            <a:endParaRPr lang="en-US"/>
          </a:p>
        </p:txBody>
      </p:sp>
      <p:pic>
        <p:nvPicPr>
          <p:cNvPr id="5" name="Picture 4" descr="A graph with different colored lines&#10;&#10;Description automatically generated">
            <a:extLst>
              <a:ext uri="{FF2B5EF4-FFF2-40B4-BE49-F238E27FC236}">
                <a16:creationId xmlns:a16="http://schemas.microsoft.com/office/drawing/2014/main" id="{BCAA9E7A-49F1-12FF-10C6-1FFF9E90D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626" y="980769"/>
            <a:ext cx="8686800" cy="2895600"/>
          </a:xfrm>
          <a:prstGeom prst="rect">
            <a:avLst/>
          </a:prstGeom>
        </p:spPr>
      </p:pic>
      <p:pic>
        <p:nvPicPr>
          <p:cNvPr id="7" name="Picture 6" descr="A graph showing the number of people in the same direction&#10;&#10;Description automatically generated with medium confidence">
            <a:extLst>
              <a:ext uri="{FF2B5EF4-FFF2-40B4-BE49-F238E27FC236}">
                <a16:creationId xmlns:a16="http://schemas.microsoft.com/office/drawing/2014/main" id="{20AB03AB-8E92-8367-DB5C-5C6F88163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26" y="3840845"/>
            <a:ext cx="8686800" cy="2895600"/>
          </a:xfrm>
          <a:prstGeom prst="rect">
            <a:avLst/>
          </a:prstGeom>
        </p:spPr>
      </p:pic>
    </p:spTree>
    <p:extLst>
      <p:ext uri="{BB962C8B-B14F-4D97-AF65-F5344CB8AC3E}">
        <p14:creationId xmlns:p14="http://schemas.microsoft.com/office/powerpoint/2010/main" val="1833213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C75C9-DDB2-5E66-FFA3-B045DEB3B696}"/>
              </a:ext>
            </a:extLst>
          </p:cNvPr>
          <p:cNvSpPr>
            <a:spLocks noGrp="1"/>
          </p:cNvSpPr>
          <p:nvPr>
            <p:ph type="title"/>
          </p:nvPr>
        </p:nvSpPr>
        <p:spPr/>
        <p:txBody>
          <a:bodyPr/>
          <a:lstStyle/>
          <a:p>
            <a:r>
              <a:rPr lang="en-US"/>
              <a:t>Problem Framing</a:t>
            </a:r>
          </a:p>
        </p:txBody>
      </p:sp>
      <p:sp>
        <p:nvSpPr>
          <p:cNvPr id="4" name="Slide Number Placeholder 3">
            <a:extLst>
              <a:ext uri="{FF2B5EF4-FFF2-40B4-BE49-F238E27FC236}">
                <a16:creationId xmlns:a16="http://schemas.microsoft.com/office/drawing/2014/main" id="{FBA5F43E-474A-535C-FB65-342E770E5941}"/>
              </a:ext>
            </a:extLst>
          </p:cNvPr>
          <p:cNvSpPr>
            <a:spLocks noGrp="1"/>
          </p:cNvSpPr>
          <p:nvPr>
            <p:ph type="sldNum" sz="quarter" idx="12"/>
          </p:nvPr>
        </p:nvSpPr>
        <p:spPr/>
        <p:txBody>
          <a:bodyPr/>
          <a:lstStyle/>
          <a:p>
            <a:fld id="{97532FD7-F9E5-1545-8A05-4A5103D12954}" type="slidenum">
              <a:rPr lang="en-US" smtClean="0"/>
              <a:pPr/>
              <a:t>4</a:t>
            </a:fld>
            <a:endParaRPr lang="en-US"/>
          </a:p>
        </p:txBody>
      </p:sp>
      <p:sp>
        <p:nvSpPr>
          <p:cNvPr id="6" name="Rectangle 5">
            <a:extLst>
              <a:ext uri="{FF2B5EF4-FFF2-40B4-BE49-F238E27FC236}">
                <a16:creationId xmlns:a16="http://schemas.microsoft.com/office/drawing/2014/main" id="{45D01C9D-0E03-66DF-0FA8-F29F70B42A13}"/>
              </a:ext>
            </a:extLst>
          </p:cNvPr>
          <p:cNvSpPr/>
          <p:nvPr/>
        </p:nvSpPr>
        <p:spPr>
          <a:xfrm>
            <a:off x="5312664" y="3921916"/>
            <a:ext cx="731520" cy="86007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F6A55B9-C9C7-0BE0-05A9-07FD765DA71D}"/>
              </a:ext>
            </a:extLst>
          </p:cNvPr>
          <p:cNvCxnSpPr/>
          <p:nvPr/>
        </p:nvCxnSpPr>
        <p:spPr>
          <a:xfrm>
            <a:off x="3557016" y="3921916"/>
            <a:ext cx="1755648" cy="265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0C8DCC0-F7AE-4A22-2B6C-8504D7F5C29C}"/>
              </a:ext>
            </a:extLst>
          </p:cNvPr>
          <p:cNvPicPr>
            <a:picLocks noChangeAspect="1"/>
          </p:cNvPicPr>
          <p:nvPr/>
        </p:nvPicPr>
        <p:blipFill>
          <a:blip r:embed="rId3"/>
          <a:stretch>
            <a:fillRect/>
          </a:stretch>
        </p:blipFill>
        <p:spPr>
          <a:xfrm>
            <a:off x="0" y="2134950"/>
            <a:ext cx="9150865" cy="4724400"/>
          </a:xfrm>
          <a:prstGeom prst="rect">
            <a:avLst/>
          </a:prstGeom>
        </p:spPr>
      </p:pic>
      <p:sp>
        <p:nvSpPr>
          <p:cNvPr id="5" name="Rectangle 4">
            <a:extLst>
              <a:ext uri="{FF2B5EF4-FFF2-40B4-BE49-F238E27FC236}">
                <a16:creationId xmlns:a16="http://schemas.microsoft.com/office/drawing/2014/main" id="{E972AC32-EDB8-7110-88BF-6A297BDE4B5E}"/>
              </a:ext>
            </a:extLst>
          </p:cNvPr>
          <p:cNvSpPr/>
          <p:nvPr/>
        </p:nvSpPr>
        <p:spPr>
          <a:xfrm>
            <a:off x="-6865" y="786096"/>
            <a:ext cx="9150865" cy="13309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20" name="Rectangle 19">
            <a:extLst>
              <a:ext uri="{FF2B5EF4-FFF2-40B4-BE49-F238E27FC236}">
                <a16:creationId xmlns:a16="http://schemas.microsoft.com/office/drawing/2014/main" id="{311561C3-1CBF-C64D-19C9-31CEDB2DCFAB}"/>
              </a:ext>
            </a:extLst>
          </p:cNvPr>
          <p:cNvSpPr/>
          <p:nvPr/>
        </p:nvSpPr>
        <p:spPr>
          <a:xfrm>
            <a:off x="6937614" y="3903986"/>
            <a:ext cx="1163970" cy="124408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9C65240-94B1-A6C2-8B34-F0A7DF58F0B5}"/>
              </a:ext>
            </a:extLst>
          </p:cNvPr>
          <p:cNvCxnSpPr>
            <a:cxnSpLocks/>
          </p:cNvCxnSpPr>
          <p:nvPr/>
        </p:nvCxnSpPr>
        <p:spPr>
          <a:xfrm>
            <a:off x="5415928" y="4236180"/>
            <a:ext cx="1537706" cy="30795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10AE572-45C5-580D-F332-427D0797CF9E}"/>
              </a:ext>
            </a:extLst>
          </p:cNvPr>
          <p:cNvGrpSpPr/>
          <p:nvPr/>
        </p:nvGrpSpPr>
        <p:grpSpPr>
          <a:xfrm>
            <a:off x="1428279" y="5664863"/>
            <a:ext cx="404694" cy="600941"/>
            <a:chOff x="2278951" y="4909566"/>
            <a:chExt cx="370614" cy="563459"/>
          </a:xfrm>
        </p:grpSpPr>
        <p:cxnSp>
          <p:nvCxnSpPr>
            <p:cNvPr id="27" name="Straight Arrow Connector 26">
              <a:extLst>
                <a:ext uri="{FF2B5EF4-FFF2-40B4-BE49-F238E27FC236}">
                  <a16:creationId xmlns:a16="http://schemas.microsoft.com/office/drawing/2014/main" id="{D8B9A201-BD45-EFF9-8DB4-A1DB1A8D280C}"/>
                </a:ext>
              </a:extLst>
            </p:cNvPr>
            <p:cNvCxnSpPr/>
            <p:nvPr/>
          </p:nvCxnSpPr>
          <p:spPr>
            <a:xfrm flipV="1">
              <a:off x="2293144" y="4909566"/>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91B308-9517-2363-CB55-618ED8F594EB}"/>
                </a:ext>
              </a:extLst>
            </p:cNvPr>
            <p:cNvSpPr txBox="1"/>
            <p:nvPr/>
          </p:nvSpPr>
          <p:spPr>
            <a:xfrm>
              <a:off x="2278951" y="5072915"/>
              <a:ext cx="370614" cy="400110"/>
            </a:xfrm>
            <a:prstGeom prst="rect">
              <a:avLst/>
            </a:prstGeom>
            <a:noFill/>
            <a:ln>
              <a:noFill/>
            </a:ln>
          </p:spPr>
          <p:txBody>
            <a:bodyPr wrap="none" rtlCol="0">
              <a:spAutoFit/>
            </a:bodyPr>
            <a:lstStyle/>
            <a:p>
              <a:r>
                <a:rPr lang="en-US" sz="2000" b="1"/>
                <a:t>N</a:t>
              </a:r>
            </a:p>
          </p:txBody>
        </p:sp>
      </p:grpSp>
      <p:grpSp>
        <p:nvGrpSpPr>
          <p:cNvPr id="37" name="Group 36">
            <a:extLst>
              <a:ext uri="{FF2B5EF4-FFF2-40B4-BE49-F238E27FC236}">
                <a16:creationId xmlns:a16="http://schemas.microsoft.com/office/drawing/2014/main" id="{9EA88663-FCB8-8D1D-480D-D97A4199EDEE}"/>
              </a:ext>
            </a:extLst>
          </p:cNvPr>
          <p:cNvGrpSpPr/>
          <p:nvPr/>
        </p:nvGrpSpPr>
        <p:grpSpPr>
          <a:xfrm>
            <a:off x="1359046" y="6224691"/>
            <a:ext cx="544727" cy="321960"/>
            <a:chOff x="2109966" y="6169025"/>
            <a:chExt cx="498855" cy="301878"/>
          </a:xfrm>
        </p:grpSpPr>
        <p:grpSp>
          <p:nvGrpSpPr>
            <p:cNvPr id="35" name="Group 34">
              <a:extLst>
                <a:ext uri="{FF2B5EF4-FFF2-40B4-BE49-F238E27FC236}">
                  <a16:creationId xmlns:a16="http://schemas.microsoft.com/office/drawing/2014/main" id="{73290839-BC19-43D9-2BAE-F43B89F07F86}"/>
                </a:ext>
              </a:extLst>
            </p:cNvPr>
            <p:cNvGrpSpPr/>
            <p:nvPr/>
          </p:nvGrpSpPr>
          <p:grpSpPr>
            <a:xfrm>
              <a:off x="2174806" y="6169025"/>
              <a:ext cx="369177" cy="152400"/>
              <a:chOff x="2122170" y="6286402"/>
              <a:chExt cx="327660" cy="152400"/>
            </a:xfrm>
          </p:grpSpPr>
          <p:cxnSp>
            <p:nvCxnSpPr>
              <p:cNvPr id="25" name="Straight Connector 24">
                <a:extLst>
                  <a:ext uri="{FF2B5EF4-FFF2-40B4-BE49-F238E27FC236}">
                    <a16:creationId xmlns:a16="http://schemas.microsoft.com/office/drawing/2014/main" id="{4F9A457E-CDEF-C81F-70C1-5132F6169C36}"/>
                  </a:ext>
                </a:extLst>
              </p:cNvPr>
              <p:cNvCxnSpPr>
                <a:cxnSpLocks/>
              </p:cNvCxnSpPr>
              <p:nvPr/>
            </p:nvCxnSpPr>
            <p:spPr>
              <a:xfrm>
                <a:off x="2122170" y="6360270"/>
                <a:ext cx="3276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C0DF00B-AE17-E975-6E49-0EF3D331145C}"/>
                  </a:ext>
                </a:extLst>
              </p:cNvPr>
              <p:cNvCxnSpPr>
                <a:cxnSpLocks/>
              </p:cNvCxnSpPr>
              <p:nvPr/>
            </p:nvCxnSpPr>
            <p:spPr>
              <a:xfrm flipV="1">
                <a:off x="2122646"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AF37F2EE-7AC8-342E-E3D0-A2D21EB41C32}"/>
                  </a:ext>
                </a:extLst>
              </p:cNvPr>
              <p:cNvCxnSpPr>
                <a:cxnSpLocks/>
              </p:cNvCxnSpPr>
              <p:nvPr/>
            </p:nvCxnSpPr>
            <p:spPr>
              <a:xfrm flipV="1">
                <a:off x="2449830"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sp>
          <p:nvSpPr>
            <p:cNvPr id="36" name="TextBox 35">
              <a:extLst>
                <a:ext uri="{FF2B5EF4-FFF2-40B4-BE49-F238E27FC236}">
                  <a16:creationId xmlns:a16="http://schemas.microsoft.com/office/drawing/2014/main" id="{D40A4FE6-3CCD-335F-6692-993C9AFFDD62}"/>
                </a:ext>
              </a:extLst>
            </p:cNvPr>
            <p:cNvSpPr txBox="1"/>
            <p:nvPr/>
          </p:nvSpPr>
          <p:spPr>
            <a:xfrm>
              <a:off x="2109966" y="6270848"/>
              <a:ext cx="498855" cy="200055"/>
            </a:xfrm>
            <a:prstGeom prst="rect">
              <a:avLst/>
            </a:prstGeom>
            <a:noFill/>
            <a:ln>
              <a:noFill/>
            </a:ln>
          </p:spPr>
          <p:txBody>
            <a:bodyPr wrap="none" rtlCol="0">
              <a:spAutoFit/>
            </a:bodyPr>
            <a:lstStyle/>
            <a:p>
              <a:r>
                <a:rPr lang="en-US" sz="700" b="1"/>
                <a:t>100 NM</a:t>
              </a:r>
            </a:p>
          </p:txBody>
        </p:sp>
      </p:grpSp>
      <p:sp>
        <p:nvSpPr>
          <p:cNvPr id="42" name="TextBox 41">
            <a:extLst>
              <a:ext uri="{FF2B5EF4-FFF2-40B4-BE49-F238E27FC236}">
                <a16:creationId xmlns:a16="http://schemas.microsoft.com/office/drawing/2014/main" id="{26B0A086-18C7-A8FD-5C57-230715084154}"/>
              </a:ext>
            </a:extLst>
          </p:cNvPr>
          <p:cNvSpPr txBox="1"/>
          <p:nvPr/>
        </p:nvSpPr>
        <p:spPr>
          <a:xfrm>
            <a:off x="3028057" y="875574"/>
            <a:ext cx="3004065" cy="1200329"/>
          </a:xfrm>
          <a:prstGeom prst="rect">
            <a:avLst/>
          </a:prstGeom>
          <a:noFill/>
        </p:spPr>
        <p:txBody>
          <a:bodyPr wrap="square" rtlCol="0">
            <a:spAutoFit/>
          </a:bodyPr>
          <a:lstStyle/>
          <a:p>
            <a:pPr algn="ctr"/>
            <a:r>
              <a:rPr lang="en-US" b="1" u="sng">
                <a:solidFill>
                  <a:schemeClr val="bg1"/>
                </a:solidFill>
              </a:rPr>
              <a:t>Trade Volume</a:t>
            </a:r>
            <a:r>
              <a:rPr lang="en-US" b="1">
                <a:solidFill>
                  <a:schemeClr val="bg1"/>
                </a:solidFill>
              </a:rPr>
              <a:t>:</a:t>
            </a:r>
            <a:r>
              <a:rPr lang="en-US" b="1" u="sng">
                <a:solidFill>
                  <a:schemeClr val="bg1"/>
                </a:solidFill>
              </a:rPr>
              <a:t> </a:t>
            </a:r>
          </a:p>
          <a:p>
            <a:pPr algn="ctr"/>
            <a:r>
              <a:rPr lang="en-US" b="1">
                <a:solidFill>
                  <a:schemeClr val="bg1"/>
                </a:solidFill>
              </a:rPr>
              <a:t>$3.5 trillion annually</a:t>
            </a:r>
          </a:p>
          <a:p>
            <a:pPr algn="ctr"/>
            <a:r>
              <a:rPr lang="en-US" b="1">
                <a:solidFill>
                  <a:schemeClr val="bg1"/>
                </a:solidFill>
              </a:rPr>
              <a:t>30% of Worldwide Trade</a:t>
            </a:r>
          </a:p>
          <a:p>
            <a:pPr algn="ctr"/>
            <a:r>
              <a:rPr lang="en-US" b="1">
                <a:solidFill>
                  <a:schemeClr val="bg1"/>
                </a:solidFill>
              </a:rPr>
              <a:t>94k+ Ships annually</a:t>
            </a:r>
          </a:p>
        </p:txBody>
      </p:sp>
      <p:grpSp>
        <p:nvGrpSpPr>
          <p:cNvPr id="15" name="Group 14">
            <a:extLst>
              <a:ext uri="{FF2B5EF4-FFF2-40B4-BE49-F238E27FC236}">
                <a16:creationId xmlns:a16="http://schemas.microsoft.com/office/drawing/2014/main" id="{9F9D0520-E295-739C-E7C4-C478DD43C4FA}"/>
              </a:ext>
            </a:extLst>
          </p:cNvPr>
          <p:cNvGrpSpPr/>
          <p:nvPr/>
        </p:nvGrpSpPr>
        <p:grpSpPr>
          <a:xfrm>
            <a:off x="1276350" y="2266951"/>
            <a:ext cx="4139578" cy="4286970"/>
            <a:chOff x="781022" y="2553066"/>
            <a:chExt cx="3790978" cy="4019579"/>
          </a:xfrm>
        </p:grpSpPr>
        <p:pic>
          <p:nvPicPr>
            <p:cNvPr id="16" name="Picture 15">
              <a:extLst>
                <a:ext uri="{FF2B5EF4-FFF2-40B4-BE49-F238E27FC236}">
                  <a16:creationId xmlns:a16="http://schemas.microsoft.com/office/drawing/2014/main" id="{2E5D4330-C471-0BFE-44B2-A95ECC288456}"/>
                </a:ext>
              </a:extLst>
            </p:cNvPr>
            <p:cNvPicPr>
              <a:picLocks noChangeAspect="1"/>
            </p:cNvPicPr>
            <p:nvPr/>
          </p:nvPicPr>
          <p:blipFill>
            <a:blip r:embed="rId4"/>
            <a:stretch>
              <a:fillRect/>
            </a:stretch>
          </p:blipFill>
          <p:spPr>
            <a:xfrm>
              <a:off x="781022" y="2553066"/>
              <a:ext cx="3790978" cy="4019579"/>
            </a:xfrm>
            <a:prstGeom prst="rect">
              <a:avLst/>
            </a:prstGeom>
            <a:ln w="28575">
              <a:solidFill>
                <a:srgbClr val="C00000"/>
              </a:solidFill>
            </a:ln>
          </p:spPr>
        </p:pic>
        <p:grpSp>
          <p:nvGrpSpPr>
            <p:cNvPr id="17" name="Group 16">
              <a:extLst>
                <a:ext uri="{FF2B5EF4-FFF2-40B4-BE49-F238E27FC236}">
                  <a16:creationId xmlns:a16="http://schemas.microsoft.com/office/drawing/2014/main" id="{C2C265C4-2ECB-4CEA-6819-37B3478E80F4}"/>
                </a:ext>
              </a:extLst>
            </p:cNvPr>
            <p:cNvGrpSpPr/>
            <p:nvPr/>
          </p:nvGrpSpPr>
          <p:grpSpPr>
            <a:xfrm>
              <a:off x="1051560" y="3100253"/>
              <a:ext cx="2185416" cy="1554043"/>
              <a:chOff x="1051560" y="3100253"/>
              <a:chExt cx="2185416" cy="1554043"/>
            </a:xfrm>
          </p:grpSpPr>
          <p:sp>
            <p:nvSpPr>
              <p:cNvPr id="18" name="Freeform: Shape 17">
                <a:extLst>
                  <a:ext uri="{FF2B5EF4-FFF2-40B4-BE49-F238E27FC236}">
                    <a16:creationId xmlns:a16="http://schemas.microsoft.com/office/drawing/2014/main" id="{DC674E0D-2FBC-7EDB-FED0-BDA12621B57C}"/>
                  </a:ext>
                </a:extLst>
              </p:cNvPr>
              <p:cNvSpPr/>
              <p:nvPr/>
            </p:nvSpPr>
            <p:spPr>
              <a:xfrm>
                <a:off x="1051560" y="3291840"/>
                <a:ext cx="2139696" cy="1362456"/>
              </a:xfrm>
              <a:custGeom>
                <a:avLst/>
                <a:gdLst>
                  <a:gd name="connsiteX0" fmla="*/ 0 w 2139696"/>
                  <a:gd name="connsiteY0" fmla="*/ 0 h 1362456"/>
                  <a:gd name="connsiteX1" fmla="*/ 621792 w 2139696"/>
                  <a:gd name="connsiteY1" fmla="*/ 182880 h 1362456"/>
                  <a:gd name="connsiteX2" fmla="*/ 1444752 w 2139696"/>
                  <a:gd name="connsiteY2" fmla="*/ 960120 h 1362456"/>
                  <a:gd name="connsiteX3" fmla="*/ 2139696 w 2139696"/>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2139696" h="1362456">
                    <a:moveTo>
                      <a:pt x="0" y="0"/>
                    </a:moveTo>
                    <a:lnTo>
                      <a:pt x="621792" y="182880"/>
                    </a:lnTo>
                    <a:lnTo>
                      <a:pt x="1444752" y="960120"/>
                    </a:lnTo>
                    <a:lnTo>
                      <a:pt x="2139696" y="1362456"/>
                    </a:lnTo>
                  </a:path>
                </a:pathLst>
              </a:cu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69A36E3-2DBB-72E8-1FED-F1F55EBE8EFC}"/>
                  </a:ext>
                </a:extLst>
              </p:cNvPr>
              <p:cNvSpPr/>
              <p:nvPr/>
            </p:nvSpPr>
            <p:spPr>
              <a:xfrm>
                <a:off x="1880984" y="3100253"/>
                <a:ext cx="1355992" cy="1490035"/>
              </a:xfrm>
              <a:custGeom>
                <a:avLst/>
                <a:gdLst>
                  <a:gd name="connsiteX0" fmla="*/ 0 w 1444752"/>
                  <a:gd name="connsiteY0" fmla="*/ 0 h 1472184"/>
                  <a:gd name="connsiteX1" fmla="*/ 0 w 1444752"/>
                  <a:gd name="connsiteY1" fmla="*/ 246888 h 1472184"/>
                  <a:gd name="connsiteX2" fmla="*/ 731520 w 1444752"/>
                  <a:gd name="connsiteY2" fmla="*/ 1024128 h 1472184"/>
                  <a:gd name="connsiteX3" fmla="*/ 1444752 w 1444752"/>
                  <a:gd name="connsiteY3" fmla="*/ 1472184 h 1472184"/>
                  <a:gd name="connsiteX0" fmla="*/ 0 w 1444752"/>
                  <a:gd name="connsiteY0" fmla="*/ 0 h 1472184"/>
                  <a:gd name="connsiteX1" fmla="*/ 0 w 1444752"/>
                  <a:gd name="connsiteY1" fmla="*/ 246888 h 1472184"/>
                  <a:gd name="connsiteX2" fmla="*/ 653579 w 1444752"/>
                  <a:gd name="connsiteY2" fmla="*/ 1051231 h 1472184"/>
                  <a:gd name="connsiteX3" fmla="*/ 1444752 w 1444752"/>
                  <a:gd name="connsiteY3" fmla="*/ 1472184 h 1472184"/>
                  <a:gd name="connsiteX0" fmla="*/ 0 w 1444752"/>
                  <a:gd name="connsiteY0" fmla="*/ 0 h 1472184"/>
                  <a:gd name="connsiteX1" fmla="*/ 146138 w 1444752"/>
                  <a:gd name="connsiteY1" fmla="*/ 246888 h 1472184"/>
                  <a:gd name="connsiteX2" fmla="*/ 653579 w 1444752"/>
                  <a:gd name="connsiteY2" fmla="*/ 1051231 h 1472184"/>
                  <a:gd name="connsiteX3" fmla="*/ 1444752 w 1444752"/>
                  <a:gd name="connsiteY3" fmla="*/ 1472184 h 1472184"/>
                  <a:gd name="connsiteX0" fmla="*/ 0 w 1444752"/>
                  <a:gd name="connsiteY0" fmla="*/ 0 h 1472184"/>
                  <a:gd name="connsiteX1" fmla="*/ 58455 w 1444752"/>
                  <a:gd name="connsiteY1" fmla="*/ 283026 h 1472184"/>
                  <a:gd name="connsiteX2" fmla="*/ 653579 w 1444752"/>
                  <a:gd name="connsiteY2" fmla="*/ 1051231 h 1472184"/>
                  <a:gd name="connsiteX3" fmla="*/ 1444752 w 1444752"/>
                  <a:gd name="connsiteY3" fmla="*/ 1472184 h 1472184"/>
                  <a:gd name="connsiteX0" fmla="*/ 0 w 1444752"/>
                  <a:gd name="connsiteY0" fmla="*/ 0 h 1472184"/>
                  <a:gd name="connsiteX1" fmla="*/ 58455 w 1444752"/>
                  <a:gd name="connsiteY1" fmla="*/ 283026 h 1472184"/>
                  <a:gd name="connsiteX2" fmla="*/ 721777 w 1444752"/>
                  <a:gd name="connsiteY2" fmla="*/ 1042197 h 1472184"/>
                  <a:gd name="connsiteX3" fmla="*/ 1444752 w 1444752"/>
                  <a:gd name="connsiteY3" fmla="*/ 1472184 h 1472184"/>
                </a:gdLst>
                <a:ahLst/>
                <a:cxnLst>
                  <a:cxn ang="0">
                    <a:pos x="connsiteX0" y="connsiteY0"/>
                  </a:cxn>
                  <a:cxn ang="0">
                    <a:pos x="connsiteX1" y="connsiteY1"/>
                  </a:cxn>
                  <a:cxn ang="0">
                    <a:pos x="connsiteX2" y="connsiteY2"/>
                  </a:cxn>
                  <a:cxn ang="0">
                    <a:pos x="connsiteX3" y="connsiteY3"/>
                  </a:cxn>
                </a:cxnLst>
                <a:rect l="l" t="t" r="r" b="b"/>
                <a:pathLst>
                  <a:path w="1444752" h="1472184">
                    <a:moveTo>
                      <a:pt x="0" y="0"/>
                    </a:moveTo>
                    <a:lnTo>
                      <a:pt x="58455" y="283026"/>
                    </a:lnTo>
                    <a:lnTo>
                      <a:pt x="721777" y="1042197"/>
                    </a:lnTo>
                    <a:cubicBezTo>
                      <a:pt x="959521" y="1191549"/>
                      <a:pt x="1207008" y="1322832"/>
                      <a:pt x="1444752" y="1472184"/>
                    </a:cubicBezTo>
                  </a:path>
                </a:pathLst>
              </a:cu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TextBox 11">
            <a:extLst>
              <a:ext uri="{FF2B5EF4-FFF2-40B4-BE49-F238E27FC236}">
                <a16:creationId xmlns:a16="http://schemas.microsoft.com/office/drawing/2014/main" id="{4535FD18-2FE4-57B2-27CE-523D7E203DEF}"/>
              </a:ext>
            </a:extLst>
          </p:cNvPr>
          <p:cNvSpPr txBox="1"/>
          <p:nvPr/>
        </p:nvSpPr>
        <p:spPr>
          <a:xfrm>
            <a:off x="23992" y="875574"/>
            <a:ext cx="3004065" cy="1200329"/>
          </a:xfrm>
          <a:prstGeom prst="rect">
            <a:avLst/>
          </a:prstGeom>
          <a:noFill/>
        </p:spPr>
        <p:txBody>
          <a:bodyPr wrap="square" rtlCol="0">
            <a:spAutoFit/>
          </a:bodyPr>
          <a:lstStyle/>
          <a:p>
            <a:pPr algn="ctr"/>
            <a:r>
              <a:rPr lang="en-US" b="1" u="sng">
                <a:solidFill>
                  <a:schemeClr val="bg1"/>
                </a:solidFill>
              </a:rPr>
              <a:t>Significance</a:t>
            </a:r>
            <a:r>
              <a:rPr lang="en-US" b="1">
                <a:solidFill>
                  <a:schemeClr val="bg1"/>
                </a:solidFill>
              </a:rPr>
              <a:t>:</a:t>
            </a:r>
          </a:p>
          <a:p>
            <a:pPr algn="ctr"/>
            <a:r>
              <a:rPr lang="en-US" b="1">
                <a:solidFill>
                  <a:schemeClr val="bg1"/>
                </a:solidFill>
              </a:rPr>
              <a:t>Critical gateway between Pacific and Indian Oceans</a:t>
            </a:r>
          </a:p>
        </p:txBody>
      </p:sp>
      <p:sp>
        <p:nvSpPr>
          <p:cNvPr id="14" name="TextBox 13">
            <a:extLst>
              <a:ext uri="{FF2B5EF4-FFF2-40B4-BE49-F238E27FC236}">
                <a16:creationId xmlns:a16="http://schemas.microsoft.com/office/drawing/2014/main" id="{FBDDE570-B614-9ACB-F01A-35AAFD5A0E35}"/>
              </a:ext>
            </a:extLst>
          </p:cNvPr>
          <p:cNvSpPr txBox="1"/>
          <p:nvPr/>
        </p:nvSpPr>
        <p:spPr>
          <a:xfrm>
            <a:off x="6016418" y="875574"/>
            <a:ext cx="3158439" cy="1200329"/>
          </a:xfrm>
          <a:prstGeom prst="rect">
            <a:avLst/>
          </a:prstGeom>
          <a:noFill/>
        </p:spPr>
        <p:txBody>
          <a:bodyPr wrap="square" rtlCol="0">
            <a:spAutoFit/>
          </a:bodyPr>
          <a:lstStyle/>
          <a:p>
            <a:pPr algn="ctr"/>
            <a:r>
              <a:rPr lang="en-US" b="1" u="sng">
                <a:solidFill>
                  <a:schemeClr val="bg1"/>
                </a:solidFill>
              </a:rPr>
              <a:t>Facts</a:t>
            </a:r>
            <a:r>
              <a:rPr lang="en-US" b="1">
                <a:solidFill>
                  <a:schemeClr val="bg1"/>
                </a:solidFill>
              </a:rPr>
              <a:t>:</a:t>
            </a:r>
          </a:p>
          <a:p>
            <a:pPr algn="ctr"/>
            <a:r>
              <a:rPr lang="en-US" b="1">
                <a:solidFill>
                  <a:schemeClr val="bg1"/>
                </a:solidFill>
              </a:rPr>
              <a:t>2/3 CHN Maritime Trade</a:t>
            </a:r>
          </a:p>
          <a:p>
            <a:pPr algn="ctr"/>
            <a:r>
              <a:rPr lang="en-US" b="1">
                <a:solidFill>
                  <a:schemeClr val="bg1"/>
                </a:solidFill>
              </a:rPr>
              <a:t>80% CHN Oil Imports Transit </a:t>
            </a:r>
          </a:p>
        </p:txBody>
      </p:sp>
      <p:pic>
        <p:nvPicPr>
          <p:cNvPr id="11" name="Picture 10">
            <a:extLst>
              <a:ext uri="{FF2B5EF4-FFF2-40B4-BE49-F238E27FC236}">
                <a16:creationId xmlns:a16="http://schemas.microsoft.com/office/drawing/2014/main" id="{0D589FBE-4460-2814-2AE1-2040E7202A68}"/>
              </a:ext>
            </a:extLst>
          </p:cNvPr>
          <p:cNvPicPr>
            <a:picLocks noChangeAspect="1"/>
          </p:cNvPicPr>
          <p:nvPr/>
        </p:nvPicPr>
        <p:blipFill>
          <a:blip r:embed="rId5"/>
          <a:stretch>
            <a:fillRect/>
          </a:stretch>
        </p:blipFill>
        <p:spPr>
          <a:xfrm>
            <a:off x="1275783" y="2362554"/>
            <a:ext cx="4127977" cy="4443838"/>
          </a:xfrm>
          <a:prstGeom prst="rect">
            <a:avLst/>
          </a:prstGeom>
          <a:ln w="28575">
            <a:solidFill>
              <a:srgbClr val="C00000"/>
            </a:solidFill>
          </a:ln>
        </p:spPr>
      </p:pic>
      <p:grpSp>
        <p:nvGrpSpPr>
          <p:cNvPr id="10" name="Group 9">
            <a:extLst>
              <a:ext uri="{FF2B5EF4-FFF2-40B4-BE49-F238E27FC236}">
                <a16:creationId xmlns:a16="http://schemas.microsoft.com/office/drawing/2014/main" id="{529B0F83-A24C-DBAF-231D-DEB4A8262DE9}"/>
              </a:ext>
            </a:extLst>
          </p:cNvPr>
          <p:cNvGrpSpPr/>
          <p:nvPr/>
        </p:nvGrpSpPr>
        <p:grpSpPr>
          <a:xfrm>
            <a:off x="1276350" y="2256178"/>
            <a:ext cx="4139578" cy="369332"/>
            <a:chOff x="1276351" y="2237419"/>
            <a:chExt cx="4139578" cy="369332"/>
          </a:xfrm>
        </p:grpSpPr>
        <p:sp>
          <p:nvSpPr>
            <p:cNvPr id="9" name="Rectangle 8">
              <a:extLst>
                <a:ext uri="{FF2B5EF4-FFF2-40B4-BE49-F238E27FC236}">
                  <a16:creationId xmlns:a16="http://schemas.microsoft.com/office/drawing/2014/main" id="{23A40D52-D98F-B2EA-E336-24D5893531B1}"/>
                </a:ext>
              </a:extLst>
            </p:cNvPr>
            <p:cNvSpPr/>
            <p:nvPr/>
          </p:nvSpPr>
          <p:spPr>
            <a:xfrm>
              <a:off x="1276351" y="2247670"/>
              <a:ext cx="4139578" cy="35080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8" name="TextBox 7">
              <a:extLst>
                <a:ext uri="{FF2B5EF4-FFF2-40B4-BE49-F238E27FC236}">
                  <a16:creationId xmlns:a16="http://schemas.microsoft.com/office/drawing/2014/main" id="{A0F96162-9D52-AD36-CC5A-2193D1F12885}"/>
                </a:ext>
              </a:extLst>
            </p:cNvPr>
            <p:cNvSpPr txBox="1"/>
            <p:nvPr/>
          </p:nvSpPr>
          <p:spPr>
            <a:xfrm>
              <a:off x="2295907" y="2237419"/>
              <a:ext cx="2289433" cy="369332"/>
            </a:xfrm>
            <a:prstGeom prst="rect">
              <a:avLst/>
            </a:prstGeom>
            <a:noFill/>
          </p:spPr>
          <p:txBody>
            <a:bodyPr wrap="square" rtlCol="0">
              <a:spAutoFit/>
            </a:bodyPr>
            <a:lstStyle/>
            <a:p>
              <a:pPr algn="ctr"/>
              <a:r>
                <a:rPr lang="en-US" b="1">
                  <a:solidFill>
                    <a:schemeClr val="bg1"/>
                  </a:solidFill>
                </a:rPr>
                <a:t>Strait of Malacca</a:t>
              </a:r>
            </a:p>
          </p:txBody>
        </p:sp>
      </p:grpSp>
      <p:grpSp>
        <p:nvGrpSpPr>
          <p:cNvPr id="23" name="Group 22">
            <a:extLst>
              <a:ext uri="{FF2B5EF4-FFF2-40B4-BE49-F238E27FC236}">
                <a16:creationId xmlns:a16="http://schemas.microsoft.com/office/drawing/2014/main" id="{B9FE9376-F9B1-5369-79D9-1D6589B0F4FA}"/>
              </a:ext>
            </a:extLst>
          </p:cNvPr>
          <p:cNvGrpSpPr/>
          <p:nvPr/>
        </p:nvGrpSpPr>
        <p:grpSpPr>
          <a:xfrm>
            <a:off x="1443776" y="5839078"/>
            <a:ext cx="370614" cy="620879"/>
            <a:chOff x="2499986" y="4882452"/>
            <a:chExt cx="370614" cy="582152"/>
          </a:xfrm>
        </p:grpSpPr>
        <p:cxnSp>
          <p:nvCxnSpPr>
            <p:cNvPr id="24" name="Straight Arrow Connector 23">
              <a:extLst>
                <a:ext uri="{FF2B5EF4-FFF2-40B4-BE49-F238E27FC236}">
                  <a16:creationId xmlns:a16="http://schemas.microsoft.com/office/drawing/2014/main" id="{3C8E5439-0A37-1062-3BFE-497AD31CA038}"/>
                </a:ext>
              </a:extLst>
            </p:cNvPr>
            <p:cNvCxnSpPr/>
            <p:nvPr/>
          </p:nvCxnSpPr>
          <p:spPr>
            <a:xfrm flipV="1">
              <a:off x="2522943" y="4882452"/>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5C6AA56-7073-1B3A-ADFF-AD7CB270EA0C}"/>
                </a:ext>
              </a:extLst>
            </p:cNvPr>
            <p:cNvSpPr txBox="1"/>
            <p:nvPr/>
          </p:nvSpPr>
          <p:spPr>
            <a:xfrm>
              <a:off x="2499986" y="5064494"/>
              <a:ext cx="370614" cy="400110"/>
            </a:xfrm>
            <a:prstGeom prst="rect">
              <a:avLst/>
            </a:prstGeom>
            <a:noFill/>
            <a:ln>
              <a:noFill/>
            </a:ln>
          </p:spPr>
          <p:txBody>
            <a:bodyPr wrap="none" rtlCol="0">
              <a:spAutoFit/>
            </a:bodyPr>
            <a:lstStyle/>
            <a:p>
              <a:r>
                <a:rPr lang="en-US" sz="2000" b="1"/>
                <a:t>N</a:t>
              </a:r>
            </a:p>
          </p:txBody>
        </p:sp>
      </p:grpSp>
      <p:grpSp>
        <p:nvGrpSpPr>
          <p:cNvPr id="30" name="Group 29">
            <a:extLst>
              <a:ext uri="{FF2B5EF4-FFF2-40B4-BE49-F238E27FC236}">
                <a16:creationId xmlns:a16="http://schemas.microsoft.com/office/drawing/2014/main" id="{E25C5866-944D-788B-72EF-6AACC9CA5276}"/>
              </a:ext>
            </a:extLst>
          </p:cNvPr>
          <p:cNvGrpSpPr/>
          <p:nvPr/>
        </p:nvGrpSpPr>
        <p:grpSpPr>
          <a:xfrm>
            <a:off x="1456187" y="6468918"/>
            <a:ext cx="716406" cy="274315"/>
            <a:chOff x="2174806" y="6169025"/>
            <a:chExt cx="498855" cy="257205"/>
          </a:xfrm>
        </p:grpSpPr>
        <p:grpSp>
          <p:nvGrpSpPr>
            <p:cNvPr id="31" name="Group 30">
              <a:extLst>
                <a:ext uri="{FF2B5EF4-FFF2-40B4-BE49-F238E27FC236}">
                  <a16:creationId xmlns:a16="http://schemas.microsoft.com/office/drawing/2014/main" id="{EF685AB9-21D1-2A26-E423-198E3F79832C}"/>
                </a:ext>
              </a:extLst>
            </p:cNvPr>
            <p:cNvGrpSpPr/>
            <p:nvPr/>
          </p:nvGrpSpPr>
          <p:grpSpPr>
            <a:xfrm>
              <a:off x="2174806" y="6169025"/>
              <a:ext cx="369177" cy="152400"/>
              <a:chOff x="2122170" y="6286402"/>
              <a:chExt cx="327660" cy="152400"/>
            </a:xfrm>
          </p:grpSpPr>
          <p:cxnSp>
            <p:nvCxnSpPr>
              <p:cNvPr id="38" name="Straight Connector 37">
                <a:extLst>
                  <a:ext uri="{FF2B5EF4-FFF2-40B4-BE49-F238E27FC236}">
                    <a16:creationId xmlns:a16="http://schemas.microsoft.com/office/drawing/2014/main" id="{C105811A-6BA9-B465-5DA9-463C029782C5}"/>
                  </a:ext>
                </a:extLst>
              </p:cNvPr>
              <p:cNvCxnSpPr>
                <a:cxnSpLocks/>
              </p:cNvCxnSpPr>
              <p:nvPr/>
            </p:nvCxnSpPr>
            <p:spPr>
              <a:xfrm>
                <a:off x="2122170" y="6360270"/>
                <a:ext cx="3276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DAEF242-2399-CE67-BAAD-C8C1113AB6DF}"/>
                  </a:ext>
                </a:extLst>
              </p:cNvPr>
              <p:cNvCxnSpPr>
                <a:cxnSpLocks/>
              </p:cNvCxnSpPr>
              <p:nvPr/>
            </p:nvCxnSpPr>
            <p:spPr>
              <a:xfrm flipV="1">
                <a:off x="2122646"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C1079580-67F5-1147-C3A4-508AB2C5F5E9}"/>
                  </a:ext>
                </a:extLst>
              </p:cNvPr>
              <p:cNvCxnSpPr>
                <a:cxnSpLocks/>
              </p:cNvCxnSpPr>
              <p:nvPr/>
            </p:nvCxnSpPr>
            <p:spPr>
              <a:xfrm flipV="1">
                <a:off x="2449830"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sp>
          <p:nvSpPr>
            <p:cNvPr id="33" name="TextBox 32">
              <a:extLst>
                <a:ext uri="{FF2B5EF4-FFF2-40B4-BE49-F238E27FC236}">
                  <a16:creationId xmlns:a16="http://schemas.microsoft.com/office/drawing/2014/main" id="{17535E62-C0C6-5226-37AE-5E6B0B4A0CBF}"/>
                </a:ext>
              </a:extLst>
            </p:cNvPr>
            <p:cNvSpPr txBox="1"/>
            <p:nvPr/>
          </p:nvSpPr>
          <p:spPr>
            <a:xfrm>
              <a:off x="2174806" y="6226175"/>
              <a:ext cx="498855" cy="200055"/>
            </a:xfrm>
            <a:prstGeom prst="rect">
              <a:avLst/>
            </a:prstGeom>
            <a:noFill/>
            <a:ln>
              <a:noFill/>
            </a:ln>
          </p:spPr>
          <p:txBody>
            <a:bodyPr wrap="none" rtlCol="0">
              <a:spAutoFit/>
            </a:bodyPr>
            <a:lstStyle/>
            <a:p>
              <a:r>
                <a:rPr lang="en-US" sz="700" b="1"/>
                <a:t>100 NM</a:t>
              </a:r>
            </a:p>
          </p:txBody>
        </p:sp>
      </p:grpSp>
    </p:spTree>
    <p:extLst>
      <p:ext uri="{BB962C8B-B14F-4D97-AF65-F5344CB8AC3E}">
        <p14:creationId xmlns:p14="http://schemas.microsoft.com/office/powerpoint/2010/main" val="25871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BAC2-3DED-7E28-3EB6-0657B6C859F0}"/>
              </a:ext>
            </a:extLst>
          </p:cNvPr>
          <p:cNvSpPr>
            <a:spLocks noGrp="1"/>
          </p:cNvSpPr>
          <p:nvPr>
            <p:ph type="title"/>
          </p:nvPr>
        </p:nvSpPr>
        <p:spPr/>
        <p:txBody>
          <a:bodyPr/>
          <a:lstStyle/>
          <a:p>
            <a:r>
              <a:rPr lang="en-US" sz="2100"/>
              <a:t>Data Frame Comparison</a:t>
            </a:r>
          </a:p>
        </p:txBody>
      </p:sp>
      <p:sp>
        <p:nvSpPr>
          <p:cNvPr id="3" name="Slide Number Placeholder 2">
            <a:extLst>
              <a:ext uri="{FF2B5EF4-FFF2-40B4-BE49-F238E27FC236}">
                <a16:creationId xmlns:a16="http://schemas.microsoft.com/office/drawing/2014/main" id="{B48614FF-CE5F-EA16-DDCC-C0B54C2EEBE9}"/>
              </a:ext>
            </a:extLst>
          </p:cNvPr>
          <p:cNvSpPr>
            <a:spLocks noGrp="1"/>
          </p:cNvSpPr>
          <p:nvPr>
            <p:ph type="sldNum" sz="quarter" idx="12"/>
          </p:nvPr>
        </p:nvSpPr>
        <p:spPr>
          <a:xfrm>
            <a:off x="6543367" y="6563273"/>
            <a:ext cx="2255957" cy="493482"/>
          </a:xfrm>
        </p:spPr>
        <p:txBody>
          <a:bodyPr/>
          <a:lstStyle/>
          <a:p>
            <a:fld id="{ED14E506-1BA4-1A41-AFA3-0524223FC306}" type="slidenum">
              <a:rPr lang="en-US" smtClean="0"/>
              <a:pPr/>
              <a:t>40</a:t>
            </a:fld>
            <a:endParaRPr lang="en-US"/>
          </a:p>
        </p:txBody>
      </p:sp>
      <p:pic>
        <p:nvPicPr>
          <p:cNvPr id="5" name="Picture 4">
            <a:extLst>
              <a:ext uri="{FF2B5EF4-FFF2-40B4-BE49-F238E27FC236}">
                <a16:creationId xmlns:a16="http://schemas.microsoft.com/office/drawing/2014/main" id="{4E8648CA-1B44-3EA2-D6E7-4020A5BD072E}"/>
              </a:ext>
            </a:extLst>
          </p:cNvPr>
          <p:cNvPicPr>
            <a:picLocks noChangeAspect="1"/>
          </p:cNvPicPr>
          <p:nvPr/>
        </p:nvPicPr>
        <p:blipFill>
          <a:blip r:embed="rId2"/>
          <a:stretch>
            <a:fillRect/>
          </a:stretch>
        </p:blipFill>
        <p:spPr>
          <a:xfrm>
            <a:off x="5039030" y="2139690"/>
            <a:ext cx="3657600" cy="4307840"/>
          </a:xfrm>
          <a:prstGeom prst="rect">
            <a:avLst/>
          </a:prstGeom>
        </p:spPr>
      </p:pic>
      <p:pic>
        <p:nvPicPr>
          <p:cNvPr id="14" name="Picture 13">
            <a:extLst>
              <a:ext uri="{FF2B5EF4-FFF2-40B4-BE49-F238E27FC236}">
                <a16:creationId xmlns:a16="http://schemas.microsoft.com/office/drawing/2014/main" id="{6719A0B3-AC34-A565-FB04-E7601C48620E}"/>
              </a:ext>
            </a:extLst>
          </p:cNvPr>
          <p:cNvPicPr>
            <a:picLocks noChangeAspect="1"/>
          </p:cNvPicPr>
          <p:nvPr/>
        </p:nvPicPr>
        <p:blipFill>
          <a:blip r:embed="rId3"/>
          <a:stretch>
            <a:fillRect/>
          </a:stretch>
        </p:blipFill>
        <p:spPr>
          <a:xfrm>
            <a:off x="771829" y="2139690"/>
            <a:ext cx="3657600" cy="4334108"/>
          </a:xfrm>
          <a:prstGeom prst="rect">
            <a:avLst/>
          </a:prstGeom>
        </p:spPr>
      </p:pic>
      <p:sp>
        <p:nvSpPr>
          <p:cNvPr id="19" name="TextBox 18">
            <a:extLst>
              <a:ext uri="{FF2B5EF4-FFF2-40B4-BE49-F238E27FC236}">
                <a16:creationId xmlns:a16="http://schemas.microsoft.com/office/drawing/2014/main" id="{7EE58CFE-5B4A-E953-5598-4BB7CF9CBF82}"/>
              </a:ext>
            </a:extLst>
          </p:cNvPr>
          <p:cNvSpPr txBox="1"/>
          <p:nvPr/>
        </p:nvSpPr>
        <p:spPr>
          <a:xfrm>
            <a:off x="3598606" y="1019503"/>
            <a:ext cx="1946787" cy="400110"/>
          </a:xfrm>
          <a:prstGeom prst="rect">
            <a:avLst/>
          </a:prstGeom>
          <a:noFill/>
        </p:spPr>
        <p:txBody>
          <a:bodyPr wrap="square" rtlCol="0">
            <a:spAutoFit/>
          </a:bodyPr>
          <a:lstStyle/>
          <a:p>
            <a:pPr algn="ctr"/>
            <a:r>
              <a:rPr lang="en-US" sz="2000"/>
              <a:t>Malacca Strait</a:t>
            </a:r>
          </a:p>
        </p:txBody>
      </p:sp>
      <p:pic>
        <p:nvPicPr>
          <p:cNvPr id="23" name="Picture 22">
            <a:extLst>
              <a:ext uri="{FF2B5EF4-FFF2-40B4-BE49-F238E27FC236}">
                <a16:creationId xmlns:a16="http://schemas.microsoft.com/office/drawing/2014/main" id="{2C233072-4DFA-4DCB-9C90-126032554688}"/>
              </a:ext>
            </a:extLst>
          </p:cNvPr>
          <p:cNvPicPr>
            <a:picLocks noChangeAspect="1"/>
          </p:cNvPicPr>
          <p:nvPr/>
        </p:nvPicPr>
        <p:blipFill>
          <a:blip r:embed="rId4"/>
          <a:stretch>
            <a:fillRect/>
          </a:stretch>
        </p:blipFill>
        <p:spPr>
          <a:xfrm>
            <a:off x="4092456" y="5752882"/>
            <a:ext cx="1283548" cy="1105118"/>
          </a:xfrm>
          <a:prstGeom prst="rect">
            <a:avLst/>
          </a:prstGeom>
        </p:spPr>
      </p:pic>
      <p:sp>
        <p:nvSpPr>
          <p:cNvPr id="24" name="TextBox 23">
            <a:extLst>
              <a:ext uri="{FF2B5EF4-FFF2-40B4-BE49-F238E27FC236}">
                <a16:creationId xmlns:a16="http://schemas.microsoft.com/office/drawing/2014/main" id="{48AD2C05-A6CB-E64B-3DC7-B26A23669D5A}"/>
              </a:ext>
            </a:extLst>
          </p:cNvPr>
          <p:cNvSpPr txBox="1"/>
          <p:nvPr/>
        </p:nvSpPr>
        <p:spPr>
          <a:xfrm>
            <a:off x="1627235" y="1739580"/>
            <a:ext cx="1946787" cy="369332"/>
          </a:xfrm>
          <a:prstGeom prst="rect">
            <a:avLst/>
          </a:prstGeom>
          <a:noFill/>
        </p:spPr>
        <p:txBody>
          <a:bodyPr wrap="square" rtlCol="0">
            <a:spAutoFit/>
          </a:bodyPr>
          <a:lstStyle/>
          <a:p>
            <a:pPr algn="ctr"/>
            <a:r>
              <a:rPr lang="en-US"/>
              <a:t>Dirty Data Set</a:t>
            </a:r>
          </a:p>
        </p:txBody>
      </p:sp>
      <p:sp>
        <p:nvSpPr>
          <p:cNvPr id="25" name="TextBox 24">
            <a:extLst>
              <a:ext uri="{FF2B5EF4-FFF2-40B4-BE49-F238E27FC236}">
                <a16:creationId xmlns:a16="http://schemas.microsoft.com/office/drawing/2014/main" id="{E272E9ED-A81E-FBDA-3056-FBF55F4F96E8}"/>
              </a:ext>
            </a:extLst>
          </p:cNvPr>
          <p:cNvSpPr txBox="1"/>
          <p:nvPr/>
        </p:nvSpPr>
        <p:spPr>
          <a:xfrm>
            <a:off x="5896893" y="1739580"/>
            <a:ext cx="1946787" cy="369332"/>
          </a:xfrm>
          <a:prstGeom prst="rect">
            <a:avLst/>
          </a:prstGeom>
          <a:noFill/>
        </p:spPr>
        <p:txBody>
          <a:bodyPr wrap="square" rtlCol="0">
            <a:spAutoFit/>
          </a:bodyPr>
          <a:lstStyle/>
          <a:p>
            <a:pPr algn="ctr"/>
            <a:r>
              <a:rPr lang="en-US"/>
              <a:t>Clean Data Set</a:t>
            </a:r>
          </a:p>
        </p:txBody>
      </p:sp>
    </p:spTree>
    <p:extLst>
      <p:ext uri="{BB962C8B-B14F-4D97-AF65-F5344CB8AC3E}">
        <p14:creationId xmlns:p14="http://schemas.microsoft.com/office/powerpoint/2010/main" val="1723595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BAC2-3DED-7E28-3EB6-0657B6C859F0}"/>
              </a:ext>
            </a:extLst>
          </p:cNvPr>
          <p:cNvSpPr>
            <a:spLocks noGrp="1"/>
          </p:cNvSpPr>
          <p:nvPr>
            <p:ph type="title"/>
          </p:nvPr>
        </p:nvSpPr>
        <p:spPr/>
        <p:txBody>
          <a:bodyPr/>
          <a:lstStyle/>
          <a:p>
            <a:r>
              <a:rPr lang="en-US" sz="2100"/>
              <a:t>Data Frame Comparison</a:t>
            </a:r>
          </a:p>
        </p:txBody>
      </p:sp>
      <p:sp>
        <p:nvSpPr>
          <p:cNvPr id="3" name="Slide Number Placeholder 2">
            <a:extLst>
              <a:ext uri="{FF2B5EF4-FFF2-40B4-BE49-F238E27FC236}">
                <a16:creationId xmlns:a16="http://schemas.microsoft.com/office/drawing/2014/main" id="{B48614FF-CE5F-EA16-DDCC-C0B54C2EEBE9}"/>
              </a:ext>
            </a:extLst>
          </p:cNvPr>
          <p:cNvSpPr>
            <a:spLocks noGrp="1"/>
          </p:cNvSpPr>
          <p:nvPr>
            <p:ph type="sldNum" sz="quarter" idx="12"/>
          </p:nvPr>
        </p:nvSpPr>
        <p:spPr>
          <a:xfrm>
            <a:off x="6543367" y="6563273"/>
            <a:ext cx="2255957" cy="493482"/>
          </a:xfrm>
        </p:spPr>
        <p:txBody>
          <a:bodyPr/>
          <a:lstStyle/>
          <a:p>
            <a:fld id="{ED14E506-1BA4-1A41-AFA3-0524223FC306}" type="slidenum">
              <a:rPr lang="en-US" smtClean="0"/>
              <a:pPr/>
              <a:t>41</a:t>
            </a:fld>
            <a:endParaRPr lang="en-US"/>
          </a:p>
        </p:txBody>
      </p:sp>
      <p:pic>
        <p:nvPicPr>
          <p:cNvPr id="7" name="Picture 6">
            <a:extLst>
              <a:ext uri="{FF2B5EF4-FFF2-40B4-BE49-F238E27FC236}">
                <a16:creationId xmlns:a16="http://schemas.microsoft.com/office/drawing/2014/main" id="{34969107-2054-D3D8-B712-91965FB4458B}"/>
              </a:ext>
            </a:extLst>
          </p:cNvPr>
          <p:cNvPicPr>
            <a:picLocks noChangeAspect="1"/>
          </p:cNvPicPr>
          <p:nvPr/>
        </p:nvPicPr>
        <p:blipFill>
          <a:blip r:embed="rId2"/>
          <a:stretch>
            <a:fillRect/>
          </a:stretch>
        </p:blipFill>
        <p:spPr>
          <a:xfrm>
            <a:off x="4812886" y="2467242"/>
            <a:ext cx="4114800" cy="2812173"/>
          </a:xfrm>
          <a:prstGeom prst="rect">
            <a:avLst/>
          </a:prstGeom>
        </p:spPr>
      </p:pic>
      <p:pic>
        <p:nvPicPr>
          <p:cNvPr id="16" name="Picture 15">
            <a:extLst>
              <a:ext uri="{FF2B5EF4-FFF2-40B4-BE49-F238E27FC236}">
                <a16:creationId xmlns:a16="http://schemas.microsoft.com/office/drawing/2014/main" id="{47295395-EDBE-8103-C01B-6EA60111F81C}"/>
              </a:ext>
            </a:extLst>
          </p:cNvPr>
          <p:cNvPicPr>
            <a:picLocks noChangeAspect="1"/>
          </p:cNvPicPr>
          <p:nvPr/>
        </p:nvPicPr>
        <p:blipFill>
          <a:blip r:embed="rId3"/>
          <a:stretch>
            <a:fillRect/>
          </a:stretch>
        </p:blipFill>
        <p:spPr>
          <a:xfrm>
            <a:off x="543228" y="2467242"/>
            <a:ext cx="4114800" cy="2832755"/>
          </a:xfrm>
          <a:prstGeom prst="rect">
            <a:avLst/>
          </a:prstGeom>
        </p:spPr>
      </p:pic>
      <p:sp>
        <p:nvSpPr>
          <p:cNvPr id="4" name="TextBox 3">
            <a:extLst>
              <a:ext uri="{FF2B5EF4-FFF2-40B4-BE49-F238E27FC236}">
                <a16:creationId xmlns:a16="http://schemas.microsoft.com/office/drawing/2014/main" id="{E81BE165-3F43-A2E1-567E-958E6E198073}"/>
              </a:ext>
            </a:extLst>
          </p:cNvPr>
          <p:cNvSpPr txBox="1"/>
          <p:nvPr/>
        </p:nvSpPr>
        <p:spPr>
          <a:xfrm>
            <a:off x="3598606" y="1019503"/>
            <a:ext cx="1946787" cy="400110"/>
          </a:xfrm>
          <a:prstGeom prst="rect">
            <a:avLst/>
          </a:prstGeom>
          <a:noFill/>
        </p:spPr>
        <p:txBody>
          <a:bodyPr wrap="square" rtlCol="0">
            <a:spAutoFit/>
          </a:bodyPr>
          <a:lstStyle/>
          <a:p>
            <a:pPr algn="ctr"/>
            <a:r>
              <a:rPr lang="en-US" sz="2000"/>
              <a:t>Gulf of Aden</a:t>
            </a:r>
          </a:p>
        </p:txBody>
      </p:sp>
      <p:sp>
        <p:nvSpPr>
          <p:cNvPr id="8" name="TextBox 7">
            <a:extLst>
              <a:ext uri="{FF2B5EF4-FFF2-40B4-BE49-F238E27FC236}">
                <a16:creationId xmlns:a16="http://schemas.microsoft.com/office/drawing/2014/main" id="{39FA7C10-2654-3911-1D5F-1A34F1C44F3A}"/>
              </a:ext>
            </a:extLst>
          </p:cNvPr>
          <p:cNvSpPr txBox="1"/>
          <p:nvPr/>
        </p:nvSpPr>
        <p:spPr>
          <a:xfrm>
            <a:off x="1627235" y="1739580"/>
            <a:ext cx="1946787" cy="369332"/>
          </a:xfrm>
          <a:prstGeom prst="rect">
            <a:avLst/>
          </a:prstGeom>
          <a:noFill/>
        </p:spPr>
        <p:txBody>
          <a:bodyPr wrap="square" rtlCol="0">
            <a:spAutoFit/>
          </a:bodyPr>
          <a:lstStyle/>
          <a:p>
            <a:pPr algn="ctr"/>
            <a:r>
              <a:rPr lang="en-US"/>
              <a:t>Dirty Data Set</a:t>
            </a:r>
          </a:p>
        </p:txBody>
      </p:sp>
      <p:sp>
        <p:nvSpPr>
          <p:cNvPr id="10" name="TextBox 9">
            <a:extLst>
              <a:ext uri="{FF2B5EF4-FFF2-40B4-BE49-F238E27FC236}">
                <a16:creationId xmlns:a16="http://schemas.microsoft.com/office/drawing/2014/main" id="{FAB31694-7AEB-6BA5-1869-92C7F9DA788C}"/>
              </a:ext>
            </a:extLst>
          </p:cNvPr>
          <p:cNvSpPr txBox="1"/>
          <p:nvPr/>
        </p:nvSpPr>
        <p:spPr>
          <a:xfrm>
            <a:off x="5896893" y="1739580"/>
            <a:ext cx="1946787" cy="369332"/>
          </a:xfrm>
          <a:prstGeom prst="rect">
            <a:avLst/>
          </a:prstGeom>
          <a:noFill/>
        </p:spPr>
        <p:txBody>
          <a:bodyPr wrap="square" rtlCol="0">
            <a:spAutoFit/>
          </a:bodyPr>
          <a:lstStyle/>
          <a:p>
            <a:pPr algn="ctr"/>
            <a:r>
              <a:rPr lang="en-US"/>
              <a:t>Clean Data Set</a:t>
            </a:r>
          </a:p>
        </p:txBody>
      </p:sp>
      <p:pic>
        <p:nvPicPr>
          <p:cNvPr id="11" name="Picture 10">
            <a:extLst>
              <a:ext uri="{FF2B5EF4-FFF2-40B4-BE49-F238E27FC236}">
                <a16:creationId xmlns:a16="http://schemas.microsoft.com/office/drawing/2014/main" id="{E6D013BC-AAE1-D434-E579-660C612F7E84}"/>
              </a:ext>
            </a:extLst>
          </p:cNvPr>
          <p:cNvPicPr>
            <a:picLocks noChangeAspect="1"/>
          </p:cNvPicPr>
          <p:nvPr/>
        </p:nvPicPr>
        <p:blipFill>
          <a:blip r:embed="rId4"/>
          <a:stretch>
            <a:fillRect/>
          </a:stretch>
        </p:blipFill>
        <p:spPr>
          <a:xfrm>
            <a:off x="4092456" y="5752882"/>
            <a:ext cx="1283548" cy="1105118"/>
          </a:xfrm>
          <a:prstGeom prst="rect">
            <a:avLst/>
          </a:prstGeom>
        </p:spPr>
      </p:pic>
    </p:spTree>
    <p:extLst>
      <p:ext uri="{BB962C8B-B14F-4D97-AF65-F5344CB8AC3E}">
        <p14:creationId xmlns:p14="http://schemas.microsoft.com/office/powerpoint/2010/main" val="3120602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CBAC2-3DED-7E28-3EB6-0657B6C859F0}"/>
              </a:ext>
            </a:extLst>
          </p:cNvPr>
          <p:cNvSpPr>
            <a:spLocks noGrp="1"/>
          </p:cNvSpPr>
          <p:nvPr>
            <p:ph type="title"/>
          </p:nvPr>
        </p:nvSpPr>
        <p:spPr/>
        <p:txBody>
          <a:bodyPr/>
          <a:lstStyle/>
          <a:p>
            <a:r>
              <a:rPr lang="en-US" sz="2100"/>
              <a:t>Data Frame Comparison</a:t>
            </a:r>
          </a:p>
        </p:txBody>
      </p:sp>
      <p:sp>
        <p:nvSpPr>
          <p:cNvPr id="3" name="Slide Number Placeholder 2">
            <a:extLst>
              <a:ext uri="{FF2B5EF4-FFF2-40B4-BE49-F238E27FC236}">
                <a16:creationId xmlns:a16="http://schemas.microsoft.com/office/drawing/2014/main" id="{B48614FF-CE5F-EA16-DDCC-C0B54C2EEBE9}"/>
              </a:ext>
            </a:extLst>
          </p:cNvPr>
          <p:cNvSpPr>
            <a:spLocks noGrp="1"/>
          </p:cNvSpPr>
          <p:nvPr>
            <p:ph type="sldNum" sz="quarter" idx="12"/>
          </p:nvPr>
        </p:nvSpPr>
        <p:spPr>
          <a:xfrm>
            <a:off x="6543367" y="6563273"/>
            <a:ext cx="2255957" cy="493482"/>
          </a:xfrm>
        </p:spPr>
        <p:txBody>
          <a:bodyPr/>
          <a:lstStyle/>
          <a:p>
            <a:fld id="{ED14E506-1BA4-1A41-AFA3-0524223FC306}" type="slidenum">
              <a:rPr lang="en-US" smtClean="0"/>
              <a:pPr/>
              <a:t>42</a:t>
            </a:fld>
            <a:endParaRPr lang="en-US"/>
          </a:p>
        </p:txBody>
      </p:sp>
      <p:pic>
        <p:nvPicPr>
          <p:cNvPr id="9" name="Picture 8">
            <a:extLst>
              <a:ext uri="{FF2B5EF4-FFF2-40B4-BE49-F238E27FC236}">
                <a16:creationId xmlns:a16="http://schemas.microsoft.com/office/drawing/2014/main" id="{29A21E28-BA6E-71DD-0BBA-F992A5DB9E6B}"/>
              </a:ext>
            </a:extLst>
          </p:cNvPr>
          <p:cNvPicPr>
            <a:picLocks noChangeAspect="1"/>
          </p:cNvPicPr>
          <p:nvPr/>
        </p:nvPicPr>
        <p:blipFill>
          <a:blip r:embed="rId2"/>
          <a:stretch>
            <a:fillRect/>
          </a:stretch>
        </p:blipFill>
        <p:spPr>
          <a:xfrm>
            <a:off x="4812886" y="2370321"/>
            <a:ext cx="4114800" cy="3371939"/>
          </a:xfrm>
          <a:prstGeom prst="rect">
            <a:avLst/>
          </a:prstGeom>
        </p:spPr>
      </p:pic>
      <p:pic>
        <p:nvPicPr>
          <p:cNvPr id="18" name="Picture 17">
            <a:extLst>
              <a:ext uri="{FF2B5EF4-FFF2-40B4-BE49-F238E27FC236}">
                <a16:creationId xmlns:a16="http://schemas.microsoft.com/office/drawing/2014/main" id="{70C67075-BE52-C2D2-1E0F-EC6C8C94D383}"/>
              </a:ext>
            </a:extLst>
          </p:cNvPr>
          <p:cNvPicPr>
            <a:picLocks noChangeAspect="1"/>
          </p:cNvPicPr>
          <p:nvPr/>
        </p:nvPicPr>
        <p:blipFill>
          <a:blip r:embed="rId3"/>
          <a:stretch>
            <a:fillRect/>
          </a:stretch>
        </p:blipFill>
        <p:spPr>
          <a:xfrm>
            <a:off x="543228" y="2359699"/>
            <a:ext cx="4114800" cy="3382561"/>
          </a:xfrm>
          <a:prstGeom prst="rect">
            <a:avLst/>
          </a:prstGeom>
        </p:spPr>
      </p:pic>
      <p:sp>
        <p:nvSpPr>
          <p:cNvPr id="4" name="TextBox 3">
            <a:extLst>
              <a:ext uri="{FF2B5EF4-FFF2-40B4-BE49-F238E27FC236}">
                <a16:creationId xmlns:a16="http://schemas.microsoft.com/office/drawing/2014/main" id="{99D657B0-DAD1-1199-293E-DFCFDD58872D}"/>
              </a:ext>
            </a:extLst>
          </p:cNvPr>
          <p:cNvSpPr txBox="1"/>
          <p:nvPr/>
        </p:nvSpPr>
        <p:spPr>
          <a:xfrm>
            <a:off x="3598606" y="1019503"/>
            <a:ext cx="1946787" cy="400110"/>
          </a:xfrm>
          <a:prstGeom prst="rect">
            <a:avLst/>
          </a:prstGeom>
          <a:noFill/>
        </p:spPr>
        <p:txBody>
          <a:bodyPr wrap="square" rtlCol="0">
            <a:spAutoFit/>
          </a:bodyPr>
          <a:lstStyle/>
          <a:p>
            <a:pPr algn="ctr"/>
            <a:r>
              <a:rPr lang="en-US" sz="2000"/>
              <a:t>Gulf of Guinea</a:t>
            </a:r>
          </a:p>
        </p:txBody>
      </p:sp>
      <p:sp>
        <p:nvSpPr>
          <p:cNvPr id="6" name="TextBox 5">
            <a:extLst>
              <a:ext uri="{FF2B5EF4-FFF2-40B4-BE49-F238E27FC236}">
                <a16:creationId xmlns:a16="http://schemas.microsoft.com/office/drawing/2014/main" id="{DF2DCA8A-6520-8D00-3C6E-DCE36B0BA5B0}"/>
              </a:ext>
            </a:extLst>
          </p:cNvPr>
          <p:cNvSpPr txBox="1"/>
          <p:nvPr/>
        </p:nvSpPr>
        <p:spPr>
          <a:xfrm>
            <a:off x="1627235" y="1739580"/>
            <a:ext cx="1946787" cy="369332"/>
          </a:xfrm>
          <a:prstGeom prst="rect">
            <a:avLst/>
          </a:prstGeom>
          <a:noFill/>
        </p:spPr>
        <p:txBody>
          <a:bodyPr wrap="square" rtlCol="0">
            <a:spAutoFit/>
          </a:bodyPr>
          <a:lstStyle/>
          <a:p>
            <a:pPr algn="ctr"/>
            <a:r>
              <a:rPr lang="en-US"/>
              <a:t>Dirty Data Set</a:t>
            </a:r>
          </a:p>
        </p:txBody>
      </p:sp>
      <p:sp>
        <p:nvSpPr>
          <p:cNvPr id="8" name="TextBox 7">
            <a:extLst>
              <a:ext uri="{FF2B5EF4-FFF2-40B4-BE49-F238E27FC236}">
                <a16:creationId xmlns:a16="http://schemas.microsoft.com/office/drawing/2014/main" id="{B6F8A69E-A67A-2DA5-6DC9-C87D0EBE83BB}"/>
              </a:ext>
            </a:extLst>
          </p:cNvPr>
          <p:cNvSpPr txBox="1"/>
          <p:nvPr/>
        </p:nvSpPr>
        <p:spPr>
          <a:xfrm>
            <a:off x="5896893" y="1739580"/>
            <a:ext cx="1946787" cy="369332"/>
          </a:xfrm>
          <a:prstGeom prst="rect">
            <a:avLst/>
          </a:prstGeom>
          <a:noFill/>
        </p:spPr>
        <p:txBody>
          <a:bodyPr wrap="square" rtlCol="0">
            <a:spAutoFit/>
          </a:bodyPr>
          <a:lstStyle/>
          <a:p>
            <a:pPr algn="ctr"/>
            <a:r>
              <a:rPr lang="en-US"/>
              <a:t>Clean Data Set</a:t>
            </a:r>
          </a:p>
        </p:txBody>
      </p:sp>
      <p:pic>
        <p:nvPicPr>
          <p:cNvPr id="10" name="Picture 9">
            <a:extLst>
              <a:ext uri="{FF2B5EF4-FFF2-40B4-BE49-F238E27FC236}">
                <a16:creationId xmlns:a16="http://schemas.microsoft.com/office/drawing/2014/main" id="{9CBE70FC-F736-36C2-5A5E-A99DA6F58A59}"/>
              </a:ext>
            </a:extLst>
          </p:cNvPr>
          <p:cNvPicPr>
            <a:picLocks noChangeAspect="1"/>
          </p:cNvPicPr>
          <p:nvPr/>
        </p:nvPicPr>
        <p:blipFill>
          <a:blip r:embed="rId4"/>
          <a:stretch>
            <a:fillRect/>
          </a:stretch>
        </p:blipFill>
        <p:spPr>
          <a:xfrm>
            <a:off x="4092456" y="5752882"/>
            <a:ext cx="1283548" cy="1105118"/>
          </a:xfrm>
          <a:prstGeom prst="rect">
            <a:avLst/>
          </a:prstGeom>
        </p:spPr>
      </p:pic>
    </p:spTree>
    <p:extLst>
      <p:ext uri="{BB962C8B-B14F-4D97-AF65-F5344CB8AC3E}">
        <p14:creationId xmlns:p14="http://schemas.microsoft.com/office/powerpoint/2010/main" val="3579432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EE90-8906-108E-3180-8B70C7E08E89}"/>
              </a:ext>
            </a:extLst>
          </p:cNvPr>
          <p:cNvSpPr>
            <a:spLocks noGrp="1"/>
          </p:cNvSpPr>
          <p:nvPr>
            <p:ph type="title"/>
          </p:nvPr>
        </p:nvSpPr>
        <p:spPr/>
        <p:txBody>
          <a:bodyPr/>
          <a:lstStyle/>
          <a:p>
            <a:r>
              <a:rPr lang="en-US"/>
              <a:t>Lessons Learned / Future Work </a:t>
            </a:r>
          </a:p>
        </p:txBody>
      </p:sp>
      <p:sp>
        <p:nvSpPr>
          <p:cNvPr id="3" name="Content Placeholder 2">
            <a:extLst>
              <a:ext uri="{FF2B5EF4-FFF2-40B4-BE49-F238E27FC236}">
                <a16:creationId xmlns:a16="http://schemas.microsoft.com/office/drawing/2014/main" id="{4DC45C5A-FCF7-B107-E7BD-BE919E087D36}"/>
              </a:ext>
            </a:extLst>
          </p:cNvPr>
          <p:cNvSpPr>
            <a:spLocks noGrp="1"/>
          </p:cNvSpPr>
          <p:nvPr>
            <p:ph idx="1"/>
          </p:nvPr>
        </p:nvSpPr>
        <p:spPr/>
        <p:txBody>
          <a:bodyPr vert="horz" lIns="68580" tIns="34290" rIns="68580" bIns="34290" rtlCol="0" anchor="t">
            <a:normAutofit/>
          </a:bodyPr>
          <a:lstStyle/>
          <a:p>
            <a:pPr marL="0" indent="0">
              <a:buNone/>
            </a:pPr>
            <a:r>
              <a:rPr lang="en-US" b="1" u="sng"/>
              <a:t>Lessons Learned</a:t>
            </a:r>
          </a:p>
          <a:p>
            <a:r>
              <a:rPr lang="en-US"/>
              <a:t>Natural language entries during data collection</a:t>
            </a:r>
          </a:p>
          <a:p>
            <a:r>
              <a:rPr lang="en-US"/>
              <a:t>Collaboration tools: GitHub, </a:t>
            </a:r>
            <a:r>
              <a:rPr lang="en-US" err="1"/>
              <a:t>ReviewNB</a:t>
            </a:r>
            <a:endParaRPr lang="en-US"/>
          </a:p>
          <a:p>
            <a:endParaRPr lang="en-US"/>
          </a:p>
          <a:p>
            <a:pPr marL="0" indent="0">
              <a:buNone/>
            </a:pPr>
            <a:r>
              <a:rPr lang="en-US" b="1" u="sng"/>
              <a:t>Future Work</a:t>
            </a:r>
          </a:p>
          <a:p>
            <a:r>
              <a:rPr lang="en-US"/>
              <a:t>Augment data frame with environmental data</a:t>
            </a:r>
          </a:p>
          <a:p>
            <a:pPr lvl="1"/>
            <a:r>
              <a:rPr lang="en-US"/>
              <a:t>visibility, sea state, season, etc.</a:t>
            </a:r>
          </a:p>
          <a:p>
            <a:r>
              <a:rPr lang="en-US"/>
              <a:t>Refine Machine Learning Model</a:t>
            </a:r>
          </a:p>
          <a:p>
            <a:pPr lvl="1"/>
            <a:r>
              <a:rPr lang="en-US"/>
              <a:t>Death</a:t>
            </a:r>
          </a:p>
          <a:p>
            <a:pPr lvl="1"/>
            <a:r>
              <a:rPr lang="en-US"/>
              <a:t>Type of Weapon</a:t>
            </a:r>
          </a:p>
          <a:p>
            <a:r>
              <a:rPr lang="en-US"/>
              <a:t>Compare piracy trends to AIS data</a:t>
            </a:r>
          </a:p>
          <a:p>
            <a:pPr lvl="1"/>
            <a:endParaRPr lang="en-US"/>
          </a:p>
          <a:p>
            <a:endParaRPr lang="en-US"/>
          </a:p>
        </p:txBody>
      </p:sp>
      <p:sp>
        <p:nvSpPr>
          <p:cNvPr id="4" name="Slide Number Placeholder 3">
            <a:extLst>
              <a:ext uri="{FF2B5EF4-FFF2-40B4-BE49-F238E27FC236}">
                <a16:creationId xmlns:a16="http://schemas.microsoft.com/office/drawing/2014/main" id="{F88E3809-EDC7-463D-C9A1-995DB5DF510B}"/>
              </a:ext>
            </a:extLst>
          </p:cNvPr>
          <p:cNvSpPr>
            <a:spLocks noGrp="1"/>
          </p:cNvSpPr>
          <p:nvPr>
            <p:ph type="sldNum" sz="quarter" idx="12"/>
          </p:nvPr>
        </p:nvSpPr>
        <p:spPr/>
        <p:txBody>
          <a:bodyPr/>
          <a:lstStyle/>
          <a:p>
            <a:fld id="{97532FD7-F9E5-1545-8A05-4A5103D12954}" type="slidenum">
              <a:rPr lang="en-US" smtClean="0"/>
              <a:pPr/>
              <a:t>43</a:t>
            </a:fld>
            <a:endParaRPr lang="en-US"/>
          </a:p>
        </p:txBody>
      </p:sp>
    </p:spTree>
    <p:extLst>
      <p:ext uri="{BB962C8B-B14F-4D97-AF65-F5344CB8AC3E}">
        <p14:creationId xmlns:p14="http://schemas.microsoft.com/office/powerpoint/2010/main" val="3978466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C8817-CE45-2E4A-2FF5-A1C0013FF684}"/>
              </a:ext>
            </a:extLst>
          </p:cNvPr>
          <p:cNvSpPr>
            <a:spLocks noGrp="1"/>
          </p:cNvSpPr>
          <p:nvPr>
            <p:ph type="title"/>
          </p:nvPr>
        </p:nvSpPr>
        <p:spPr/>
        <p:txBody>
          <a:bodyPr/>
          <a:lstStyle/>
          <a:p>
            <a:r>
              <a:rPr lang="en-US"/>
              <a:t>GitHub Integration</a:t>
            </a:r>
          </a:p>
        </p:txBody>
      </p:sp>
      <p:sp>
        <p:nvSpPr>
          <p:cNvPr id="3" name="Content Placeholder 2">
            <a:extLst>
              <a:ext uri="{FF2B5EF4-FFF2-40B4-BE49-F238E27FC236}">
                <a16:creationId xmlns:a16="http://schemas.microsoft.com/office/drawing/2014/main" id="{7D5FFE45-5270-B28B-37E8-990F843111E9}"/>
              </a:ext>
            </a:extLst>
          </p:cNvPr>
          <p:cNvSpPr>
            <a:spLocks noGrp="1"/>
          </p:cNvSpPr>
          <p:nvPr>
            <p:ph idx="1"/>
          </p:nvPr>
        </p:nvSpPr>
        <p:spPr/>
        <p:txBody>
          <a:bodyPr/>
          <a:lstStyle/>
          <a:p>
            <a:r>
              <a:rPr lang="en-US"/>
              <a:t>Repository commits</a:t>
            </a:r>
          </a:p>
          <a:p>
            <a:pPr lvl="1"/>
            <a:r>
              <a:rPr lang="en-US"/>
              <a:t>Challenge: GitHub not made for </a:t>
            </a:r>
            <a:r>
              <a:rPr lang="en-US" err="1"/>
              <a:t>Jupyter</a:t>
            </a:r>
            <a:r>
              <a:rPr lang="en-US"/>
              <a:t> Notebooks</a:t>
            </a:r>
          </a:p>
          <a:p>
            <a:r>
              <a:rPr lang="en-US"/>
              <a:t>Solution: Notebook diff/merge using </a:t>
            </a:r>
            <a:r>
              <a:rPr lang="en-US" err="1"/>
              <a:t>reviewnb.com</a:t>
            </a:r>
            <a:endParaRPr lang="en-US"/>
          </a:p>
          <a:p>
            <a:pPr lvl="1"/>
            <a:r>
              <a:rPr lang="en-US"/>
              <a:t>Connects to your GitHub account</a:t>
            </a:r>
          </a:p>
        </p:txBody>
      </p:sp>
      <p:sp>
        <p:nvSpPr>
          <p:cNvPr id="4" name="Slide Number Placeholder 3">
            <a:extLst>
              <a:ext uri="{FF2B5EF4-FFF2-40B4-BE49-F238E27FC236}">
                <a16:creationId xmlns:a16="http://schemas.microsoft.com/office/drawing/2014/main" id="{EB336E03-DD2D-9EEE-6212-C5D222270345}"/>
              </a:ext>
            </a:extLst>
          </p:cNvPr>
          <p:cNvSpPr>
            <a:spLocks noGrp="1"/>
          </p:cNvSpPr>
          <p:nvPr>
            <p:ph type="sldNum" sz="quarter" idx="12"/>
          </p:nvPr>
        </p:nvSpPr>
        <p:spPr/>
        <p:txBody>
          <a:bodyPr/>
          <a:lstStyle/>
          <a:p>
            <a:fld id="{97532FD7-F9E5-1545-8A05-4A5103D12954}" type="slidenum">
              <a:rPr lang="en-US" smtClean="0"/>
              <a:pPr/>
              <a:t>44</a:t>
            </a:fld>
            <a:endParaRPr lang="en-US"/>
          </a:p>
        </p:txBody>
      </p:sp>
      <p:grpSp>
        <p:nvGrpSpPr>
          <p:cNvPr id="9" name="Group 8">
            <a:extLst>
              <a:ext uri="{FF2B5EF4-FFF2-40B4-BE49-F238E27FC236}">
                <a16:creationId xmlns:a16="http://schemas.microsoft.com/office/drawing/2014/main" id="{9280F9ED-248B-6E3C-61D3-21BEFC79BC4C}"/>
              </a:ext>
            </a:extLst>
          </p:cNvPr>
          <p:cNvGrpSpPr/>
          <p:nvPr/>
        </p:nvGrpSpPr>
        <p:grpSpPr>
          <a:xfrm>
            <a:off x="838200" y="3216163"/>
            <a:ext cx="7775027" cy="2982011"/>
            <a:chOff x="838200" y="3216163"/>
            <a:chExt cx="7775027" cy="2982011"/>
          </a:xfrm>
        </p:grpSpPr>
        <p:pic>
          <p:nvPicPr>
            <p:cNvPr id="6" name="Picture 5" descr="A screenshot of a computer&#10;&#10;Description automatically generated">
              <a:extLst>
                <a:ext uri="{FF2B5EF4-FFF2-40B4-BE49-F238E27FC236}">
                  <a16:creationId xmlns:a16="http://schemas.microsoft.com/office/drawing/2014/main" id="{B6B698BC-15C0-090D-BB54-64A546021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527535"/>
              <a:ext cx="7772400" cy="2670639"/>
            </a:xfrm>
            <a:prstGeom prst="rect">
              <a:avLst/>
            </a:prstGeom>
          </p:spPr>
        </p:pic>
        <p:sp>
          <p:nvSpPr>
            <p:cNvPr id="7" name="TextBox 6">
              <a:extLst>
                <a:ext uri="{FF2B5EF4-FFF2-40B4-BE49-F238E27FC236}">
                  <a16:creationId xmlns:a16="http://schemas.microsoft.com/office/drawing/2014/main" id="{FAAA4A7D-30C2-422B-9CF4-596189D6FC13}"/>
                </a:ext>
              </a:extLst>
            </p:cNvPr>
            <p:cNvSpPr txBox="1"/>
            <p:nvPr/>
          </p:nvSpPr>
          <p:spPr>
            <a:xfrm>
              <a:off x="838200" y="3216164"/>
              <a:ext cx="3886200" cy="369332"/>
            </a:xfrm>
            <a:prstGeom prst="rect">
              <a:avLst/>
            </a:prstGeom>
            <a:noFill/>
          </p:spPr>
          <p:txBody>
            <a:bodyPr wrap="square" rtlCol="0">
              <a:spAutoFit/>
            </a:bodyPr>
            <a:lstStyle/>
            <a:p>
              <a:r>
                <a:rPr lang="en-US">
                  <a:latin typeface="Helvetica Neue" panose="02000503000000020004" pitchFamily="2" charset="0"/>
                  <a:ea typeface="Helvetica Neue" panose="02000503000000020004" pitchFamily="2" charset="0"/>
                  <a:cs typeface="Helvetica Neue" panose="02000503000000020004" pitchFamily="2" charset="0"/>
                </a:rPr>
                <a:t>Previous version:</a:t>
              </a:r>
            </a:p>
          </p:txBody>
        </p:sp>
        <p:sp>
          <p:nvSpPr>
            <p:cNvPr id="8" name="TextBox 7">
              <a:extLst>
                <a:ext uri="{FF2B5EF4-FFF2-40B4-BE49-F238E27FC236}">
                  <a16:creationId xmlns:a16="http://schemas.microsoft.com/office/drawing/2014/main" id="{5E1B1B2B-4546-A47A-F906-63A0598BCB3A}"/>
                </a:ext>
              </a:extLst>
            </p:cNvPr>
            <p:cNvSpPr txBox="1"/>
            <p:nvPr/>
          </p:nvSpPr>
          <p:spPr>
            <a:xfrm>
              <a:off x="4727027" y="3216163"/>
              <a:ext cx="3886200" cy="369332"/>
            </a:xfrm>
            <a:prstGeom prst="rect">
              <a:avLst/>
            </a:prstGeom>
            <a:noFill/>
          </p:spPr>
          <p:txBody>
            <a:bodyPr wrap="square" rtlCol="0">
              <a:spAutoFit/>
            </a:bodyPr>
            <a:lstStyle/>
            <a:p>
              <a:r>
                <a:rPr lang="en-US">
                  <a:latin typeface="Helvetica Neue" panose="02000503000000020004" pitchFamily="2" charset="0"/>
                  <a:ea typeface="Helvetica Neue" panose="02000503000000020004" pitchFamily="2" charset="0"/>
                  <a:cs typeface="Helvetica Neue" panose="02000503000000020004" pitchFamily="2" charset="0"/>
                </a:rPr>
                <a:t>Current version:</a:t>
              </a:r>
            </a:p>
          </p:txBody>
        </p:sp>
      </p:grpSp>
      <p:pic>
        <p:nvPicPr>
          <p:cNvPr id="11" name="Picture 10" descr="A close-up of a logo&#10;&#10;Description automatically generated">
            <a:hlinkClick r:id="rId4"/>
            <a:extLst>
              <a:ext uri="{FF2B5EF4-FFF2-40B4-BE49-F238E27FC236}">
                <a16:creationId xmlns:a16="http://schemas.microsoft.com/office/drawing/2014/main" id="{AE8732D5-CCF7-B464-0B0F-57069EE12C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1" y="6264688"/>
            <a:ext cx="1524000" cy="499389"/>
          </a:xfrm>
          <a:prstGeom prst="rect">
            <a:avLst/>
          </a:prstGeom>
        </p:spPr>
      </p:pic>
      <p:pic>
        <p:nvPicPr>
          <p:cNvPr id="1026" name="Picture 2" descr="What is GitHub? — Pythia Foundations">
            <a:extLst>
              <a:ext uri="{FF2B5EF4-FFF2-40B4-BE49-F238E27FC236}">
                <a16:creationId xmlns:a16="http://schemas.microsoft.com/office/drawing/2014/main" id="{C355DB95-9375-316C-DAB0-92E26DF1D6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0753" y="911225"/>
            <a:ext cx="1935244" cy="108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559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EE90-8906-108E-3180-8B70C7E08E89}"/>
              </a:ext>
            </a:extLst>
          </p:cNvPr>
          <p:cNvSpPr>
            <a:spLocks noGrp="1"/>
          </p:cNvSpPr>
          <p:nvPr>
            <p:ph type="title"/>
          </p:nvPr>
        </p:nvSpPr>
        <p:spPr/>
        <p:txBody>
          <a:bodyPr/>
          <a:lstStyle/>
          <a:p>
            <a:r>
              <a:rPr lang="en-US"/>
              <a:t>Lessons Learned / Future Work </a:t>
            </a:r>
          </a:p>
        </p:txBody>
      </p:sp>
      <p:sp>
        <p:nvSpPr>
          <p:cNvPr id="3" name="Content Placeholder 2">
            <a:extLst>
              <a:ext uri="{FF2B5EF4-FFF2-40B4-BE49-F238E27FC236}">
                <a16:creationId xmlns:a16="http://schemas.microsoft.com/office/drawing/2014/main" id="{4DC45C5A-FCF7-B107-E7BD-BE919E087D36}"/>
              </a:ext>
            </a:extLst>
          </p:cNvPr>
          <p:cNvSpPr>
            <a:spLocks noGrp="1"/>
          </p:cNvSpPr>
          <p:nvPr>
            <p:ph idx="1"/>
          </p:nvPr>
        </p:nvSpPr>
        <p:spPr/>
        <p:txBody>
          <a:bodyPr vert="horz" lIns="68580" tIns="34290" rIns="68580" bIns="34290" rtlCol="0" anchor="t">
            <a:normAutofit/>
          </a:bodyPr>
          <a:lstStyle/>
          <a:p>
            <a:pPr marL="0" indent="0">
              <a:buNone/>
            </a:pPr>
            <a:r>
              <a:rPr lang="en-US" b="1" u="sng"/>
              <a:t>Lessons Learned</a:t>
            </a:r>
          </a:p>
          <a:p>
            <a:r>
              <a:rPr lang="en-US"/>
              <a:t>Natural language entries during data collection</a:t>
            </a:r>
          </a:p>
          <a:p>
            <a:r>
              <a:rPr lang="en-US"/>
              <a:t>Collaboration tools: GitHub, </a:t>
            </a:r>
            <a:r>
              <a:rPr lang="en-US" err="1"/>
              <a:t>ReviewNB</a:t>
            </a:r>
            <a:endParaRPr lang="en-US"/>
          </a:p>
          <a:p>
            <a:endParaRPr lang="en-US"/>
          </a:p>
          <a:p>
            <a:pPr marL="0" indent="0">
              <a:buNone/>
            </a:pPr>
            <a:r>
              <a:rPr lang="en-US" b="1" u="sng"/>
              <a:t>Future Work</a:t>
            </a:r>
          </a:p>
          <a:p>
            <a:r>
              <a:rPr lang="en-US"/>
              <a:t>Augment data frame with environmental data</a:t>
            </a:r>
          </a:p>
          <a:p>
            <a:pPr lvl="1"/>
            <a:r>
              <a:rPr lang="en-US"/>
              <a:t>visibility, sea state, season, etc.</a:t>
            </a:r>
          </a:p>
          <a:p>
            <a:r>
              <a:rPr lang="en-US"/>
              <a:t>Refine Machine Learning Model</a:t>
            </a:r>
          </a:p>
          <a:p>
            <a:pPr lvl="1"/>
            <a:r>
              <a:rPr lang="en-US"/>
              <a:t>Death</a:t>
            </a:r>
          </a:p>
          <a:p>
            <a:pPr lvl="1"/>
            <a:r>
              <a:rPr lang="en-US"/>
              <a:t>Type of Weapon</a:t>
            </a:r>
          </a:p>
          <a:p>
            <a:r>
              <a:rPr lang="en-US"/>
              <a:t>Compare piracy trends to AIS data</a:t>
            </a:r>
          </a:p>
          <a:p>
            <a:pPr lvl="1"/>
            <a:endParaRPr lang="en-US"/>
          </a:p>
          <a:p>
            <a:endParaRPr lang="en-US"/>
          </a:p>
        </p:txBody>
      </p:sp>
      <p:sp>
        <p:nvSpPr>
          <p:cNvPr id="4" name="Slide Number Placeholder 3">
            <a:extLst>
              <a:ext uri="{FF2B5EF4-FFF2-40B4-BE49-F238E27FC236}">
                <a16:creationId xmlns:a16="http://schemas.microsoft.com/office/drawing/2014/main" id="{F88E3809-EDC7-463D-C9A1-995DB5DF510B}"/>
              </a:ext>
            </a:extLst>
          </p:cNvPr>
          <p:cNvSpPr>
            <a:spLocks noGrp="1"/>
          </p:cNvSpPr>
          <p:nvPr>
            <p:ph type="sldNum" sz="quarter" idx="12"/>
          </p:nvPr>
        </p:nvSpPr>
        <p:spPr/>
        <p:txBody>
          <a:bodyPr/>
          <a:lstStyle/>
          <a:p>
            <a:fld id="{97532FD7-F9E5-1545-8A05-4A5103D12954}" type="slidenum">
              <a:rPr lang="en-US" smtClean="0"/>
              <a:pPr/>
              <a:t>45</a:t>
            </a:fld>
            <a:endParaRPr lang="en-US"/>
          </a:p>
        </p:txBody>
      </p:sp>
    </p:spTree>
    <p:extLst>
      <p:ext uri="{BB962C8B-B14F-4D97-AF65-F5344CB8AC3E}">
        <p14:creationId xmlns:p14="http://schemas.microsoft.com/office/powerpoint/2010/main" val="1583506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FA5B0-136C-4C00-FB22-587516AF42BD}"/>
              </a:ext>
            </a:extLst>
          </p:cNvPr>
          <p:cNvSpPr>
            <a:spLocks noGrp="1"/>
          </p:cNvSpPr>
          <p:nvPr>
            <p:ph type="title"/>
          </p:nvPr>
        </p:nvSpPr>
        <p:spPr/>
        <p:txBody>
          <a:bodyPr/>
          <a:lstStyle/>
          <a:p>
            <a:r>
              <a:rPr lang="en-US"/>
              <a:t>Data Augmentation</a:t>
            </a:r>
          </a:p>
        </p:txBody>
      </p:sp>
      <p:sp>
        <p:nvSpPr>
          <p:cNvPr id="4" name="Slide Number Placeholder 3">
            <a:extLst>
              <a:ext uri="{FF2B5EF4-FFF2-40B4-BE49-F238E27FC236}">
                <a16:creationId xmlns:a16="http://schemas.microsoft.com/office/drawing/2014/main" id="{405E5AE4-F71B-DFB3-29D0-81828D5C08AB}"/>
              </a:ext>
            </a:extLst>
          </p:cNvPr>
          <p:cNvSpPr>
            <a:spLocks noGrp="1"/>
          </p:cNvSpPr>
          <p:nvPr>
            <p:ph type="sldNum" sz="quarter" idx="12"/>
          </p:nvPr>
        </p:nvSpPr>
        <p:spPr>
          <a:xfrm>
            <a:off x="12950372" y="5898733"/>
            <a:ext cx="2133600" cy="476250"/>
          </a:xfrm>
        </p:spPr>
        <p:txBody>
          <a:bodyPr/>
          <a:lstStyle/>
          <a:p>
            <a:fld id="{97532FD7-F9E5-1545-8A05-4A5103D12954}" type="slidenum">
              <a:rPr lang="en-US" smtClean="0"/>
              <a:pPr/>
              <a:t>46</a:t>
            </a:fld>
            <a:endParaRPr lang="en-US"/>
          </a:p>
        </p:txBody>
      </p:sp>
      <p:sp>
        <p:nvSpPr>
          <p:cNvPr id="5" name="Content Placeholder 2">
            <a:extLst>
              <a:ext uri="{FF2B5EF4-FFF2-40B4-BE49-F238E27FC236}">
                <a16:creationId xmlns:a16="http://schemas.microsoft.com/office/drawing/2014/main" id="{25087943-742A-3804-E826-51D02136A09D}"/>
              </a:ext>
            </a:extLst>
          </p:cNvPr>
          <p:cNvSpPr>
            <a:spLocks noGrp="1"/>
          </p:cNvSpPr>
          <p:nvPr>
            <p:ph idx="1"/>
          </p:nvPr>
        </p:nvSpPr>
        <p:spPr>
          <a:xfrm>
            <a:off x="457200" y="850900"/>
            <a:ext cx="3955143" cy="455386"/>
          </a:xfrm>
        </p:spPr>
        <p:txBody>
          <a:bodyPr/>
          <a:lstStyle/>
          <a:p>
            <a:pPr marL="0" indent="0">
              <a:buNone/>
            </a:pPr>
            <a:r>
              <a:rPr lang="en-US" sz="2000" b="1" u="sng"/>
              <a:t>Copernicus Marine Data Store</a:t>
            </a:r>
            <a:endParaRPr lang="en-US" sz="2000"/>
          </a:p>
        </p:txBody>
      </p:sp>
      <p:pic>
        <p:nvPicPr>
          <p:cNvPr id="6" name="Picture 5" descr="A logo with blue text&#10;&#10;Description automatically generated">
            <a:extLst>
              <a:ext uri="{FF2B5EF4-FFF2-40B4-BE49-F238E27FC236}">
                <a16:creationId xmlns:a16="http://schemas.microsoft.com/office/drawing/2014/main" id="{E1CEB566-FA7F-7395-A520-B8EC48A991E0}"/>
              </a:ext>
            </a:extLst>
          </p:cNvPr>
          <p:cNvPicPr>
            <a:picLocks noChangeAspect="1"/>
          </p:cNvPicPr>
          <p:nvPr/>
        </p:nvPicPr>
        <p:blipFill>
          <a:blip r:embed="rId2"/>
          <a:stretch>
            <a:fillRect/>
          </a:stretch>
        </p:blipFill>
        <p:spPr>
          <a:xfrm>
            <a:off x="4112986" y="-946162"/>
            <a:ext cx="2030185" cy="762000"/>
          </a:xfrm>
          <a:prstGeom prst="rect">
            <a:avLst/>
          </a:prstGeom>
          <a:noFill/>
        </p:spPr>
      </p:pic>
      <p:pic>
        <p:nvPicPr>
          <p:cNvPr id="12" name="Picture 11">
            <a:extLst>
              <a:ext uri="{FF2B5EF4-FFF2-40B4-BE49-F238E27FC236}">
                <a16:creationId xmlns:a16="http://schemas.microsoft.com/office/drawing/2014/main" id="{E5FFF453-BED2-7928-A472-0F1607BCC7E4}"/>
              </a:ext>
            </a:extLst>
          </p:cNvPr>
          <p:cNvPicPr>
            <a:picLocks noChangeAspect="1"/>
          </p:cNvPicPr>
          <p:nvPr/>
        </p:nvPicPr>
        <p:blipFill>
          <a:blip r:embed="rId3"/>
          <a:stretch>
            <a:fillRect/>
          </a:stretch>
        </p:blipFill>
        <p:spPr>
          <a:xfrm>
            <a:off x="0" y="1322169"/>
            <a:ext cx="9144000" cy="5183390"/>
          </a:xfrm>
          <a:prstGeom prst="rect">
            <a:avLst/>
          </a:prstGeom>
        </p:spPr>
      </p:pic>
      <p:sp>
        <p:nvSpPr>
          <p:cNvPr id="7" name="Content Placeholder 2">
            <a:extLst>
              <a:ext uri="{FF2B5EF4-FFF2-40B4-BE49-F238E27FC236}">
                <a16:creationId xmlns:a16="http://schemas.microsoft.com/office/drawing/2014/main" id="{7D15F763-A426-74CD-0FB2-B057B91D5905}"/>
              </a:ext>
            </a:extLst>
          </p:cNvPr>
          <p:cNvSpPr txBox="1">
            <a:spLocks/>
          </p:cNvSpPr>
          <p:nvPr/>
        </p:nvSpPr>
        <p:spPr bwMode="auto">
          <a:xfrm>
            <a:off x="4702628" y="850900"/>
            <a:ext cx="3955143" cy="45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FontTx/>
              <a:buNone/>
            </a:pPr>
            <a:endParaRPr lang="en-US" sz="2000" b="1" kern="0"/>
          </a:p>
        </p:txBody>
      </p:sp>
      <p:sp>
        <p:nvSpPr>
          <p:cNvPr id="9" name="Rectangle 8">
            <a:extLst>
              <a:ext uri="{FF2B5EF4-FFF2-40B4-BE49-F238E27FC236}">
                <a16:creationId xmlns:a16="http://schemas.microsoft.com/office/drawing/2014/main" id="{A5003626-18F6-0DA0-3FCC-4576FEC706A6}"/>
              </a:ext>
            </a:extLst>
          </p:cNvPr>
          <p:cNvSpPr/>
          <p:nvPr/>
        </p:nvSpPr>
        <p:spPr>
          <a:xfrm>
            <a:off x="4281714" y="3913864"/>
            <a:ext cx="1741716" cy="223609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814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A2D18CE-A57C-B5F7-5637-1B70398E382C}"/>
              </a:ext>
            </a:extLst>
          </p:cNvPr>
          <p:cNvPicPr>
            <a:picLocks noChangeAspect="1"/>
          </p:cNvPicPr>
          <p:nvPr/>
        </p:nvPicPr>
        <p:blipFill>
          <a:blip r:embed="rId3"/>
          <a:stretch>
            <a:fillRect/>
          </a:stretch>
        </p:blipFill>
        <p:spPr>
          <a:xfrm>
            <a:off x="3926189" y="866021"/>
            <a:ext cx="5048127" cy="5922040"/>
          </a:xfrm>
          <a:prstGeom prst="rect">
            <a:avLst/>
          </a:prstGeom>
        </p:spPr>
      </p:pic>
      <p:sp>
        <p:nvSpPr>
          <p:cNvPr id="2" name="Title 1">
            <a:extLst>
              <a:ext uri="{FF2B5EF4-FFF2-40B4-BE49-F238E27FC236}">
                <a16:creationId xmlns:a16="http://schemas.microsoft.com/office/drawing/2014/main" id="{739FA5B0-136C-4C00-FB22-587516AF42BD}"/>
              </a:ext>
            </a:extLst>
          </p:cNvPr>
          <p:cNvSpPr>
            <a:spLocks noGrp="1"/>
          </p:cNvSpPr>
          <p:nvPr>
            <p:ph type="title"/>
          </p:nvPr>
        </p:nvSpPr>
        <p:spPr/>
        <p:txBody>
          <a:bodyPr/>
          <a:lstStyle/>
          <a:p>
            <a:r>
              <a:rPr lang="en-US"/>
              <a:t>Data Augmentation</a:t>
            </a:r>
          </a:p>
        </p:txBody>
      </p:sp>
      <p:sp>
        <p:nvSpPr>
          <p:cNvPr id="4" name="Slide Number Placeholder 3">
            <a:extLst>
              <a:ext uri="{FF2B5EF4-FFF2-40B4-BE49-F238E27FC236}">
                <a16:creationId xmlns:a16="http://schemas.microsoft.com/office/drawing/2014/main" id="{405E5AE4-F71B-DFB3-29D0-81828D5C08AB}"/>
              </a:ext>
            </a:extLst>
          </p:cNvPr>
          <p:cNvSpPr>
            <a:spLocks noGrp="1"/>
          </p:cNvSpPr>
          <p:nvPr>
            <p:ph type="sldNum" sz="quarter" idx="12"/>
          </p:nvPr>
        </p:nvSpPr>
        <p:spPr>
          <a:xfrm>
            <a:off x="12950372" y="5898733"/>
            <a:ext cx="2133600" cy="476250"/>
          </a:xfrm>
        </p:spPr>
        <p:txBody>
          <a:bodyPr/>
          <a:lstStyle/>
          <a:p>
            <a:fld id="{97532FD7-F9E5-1545-8A05-4A5103D12954}" type="slidenum">
              <a:rPr lang="en-US" smtClean="0"/>
              <a:pPr/>
              <a:t>47</a:t>
            </a:fld>
            <a:endParaRPr lang="en-US"/>
          </a:p>
        </p:txBody>
      </p:sp>
      <p:sp>
        <p:nvSpPr>
          <p:cNvPr id="5" name="Content Placeholder 2">
            <a:extLst>
              <a:ext uri="{FF2B5EF4-FFF2-40B4-BE49-F238E27FC236}">
                <a16:creationId xmlns:a16="http://schemas.microsoft.com/office/drawing/2014/main" id="{25087943-742A-3804-E826-51D02136A09D}"/>
              </a:ext>
            </a:extLst>
          </p:cNvPr>
          <p:cNvSpPr>
            <a:spLocks noGrp="1"/>
          </p:cNvSpPr>
          <p:nvPr>
            <p:ph idx="1"/>
          </p:nvPr>
        </p:nvSpPr>
        <p:spPr>
          <a:xfrm>
            <a:off x="457200" y="850900"/>
            <a:ext cx="3383996" cy="469900"/>
          </a:xfrm>
        </p:spPr>
        <p:txBody>
          <a:bodyPr/>
          <a:lstStyle/>
          <a:p>
            <a:pPr marL="0" indent="0">
              <a:buNone/>
            </a:pPr>
            <a:r>
              <a:rPr lang="en-US" sz="2000" b="1"/>
              <a:t>Network Common Data Format (</a:t>
            </a:r>
            <a:r>
              <a:rPr lang="en-US" sz="2000" b="1" err="1"/>
              <a:t>netCDF</a:t>
            </a:r>
            <a:r>
              <a:rPr lang="en-US" sz="2000" b="1"/>
              <a:t>)</a:t>
            </a:r>
          </a:p>
          <a:p>
            <a:pPr marL="0" indent="0">
              <a:buNone/>
            </a:pPr>
            <a:endParaRPr lang="en-US" sz="2000"/>
          </a:p>
          <a:p>
            <a:pPr marL="0" indent="0">
              <a:buNone/>
            </a:pPr>
            <a:endParaRPr lang="en-US" sz="2000"/>
          </a:p>
        </p:txBody>
      </p:sp>
      <p:pic>
        <p:nvPicPr>
          <p:cNvPr id="6" name="Picture 5" descr="A logo with blue text&#10;&#10;Description automatically generated">
            <a:extLst>
              <a:ext uri="{FF2B5EF4-FFF2-40B4-BE49-F238E27FC236}">
                <a16:creationId xmlns:a16="http://schemas.microsoft.com/office/drawing/2014/main" id="{E1CEB566-FA7F-7395-A520-B8EC48A991E0}"/>
              </a:ext>
            </a:extLst>
          </p:cNvPr>
          <p:cNvPicPr>
            <a:picLocks noChangeAspect="1"/>
          </p:cNvPicPr>
          <p:nvPr/>
        </p:nvPicPr>
        <p:blipFill>
          <a:blip r:embed="rId4"/>
          <a:stretch>
            <a:fillRect/>
          </a:stretch>
        </p:blipFill>
        <p:spPr>
          <a:xfrm>
            <a:off x="457200" y="5811826"/>
            <a:ext cx="2030185" cy="762000"/>
          </a:xfrm>
          <a:prstGeom prst="rect">
            <a:avLst/>
          </a:prstGeom>
          <a:noFill/>
        </p:spPr>
      </p:pic>
      <p:pic>
        <p:nvPicPr>
          <p:cNvPr id="8" name="Picture 7">
            <a:extLst>
              <a:ext uri="{FF2B5EF4-FFF2-40B4-BE49-F238E27FC236}">
                <a16:creationId xmlns:a16="http://schemas.microsoft.com/office/drawing/2014/main" id="{A7E2D8CA-723F-2E2C-B18E-20011D1E63C7}"/>
              </a:ext>
            </a:extLst>
          </p:cNvPr>
          <p:cNvPicPr>
            <a:picLocks noChangeAspect="1"/>
          </p:cNvPicPr>
          <p:nvPr/>
        </p:nvPicPr>
        <p:blipFill rotWithShape="1">
          <a:blip r:embed="rId5"/>
          <a:srcRect l="8162"/>
          <a:stretch/>
        </p:blipFill>
        <p:spPr>
          <a:xfrm>
            <a:off x="385967" y="1803011"/>
            <a:ext cx="3540224" cy="3609535"/>
          </a:xfrm>
          <a:prstGeom prst="rect">
            <a:avLst/>
          </a:prstGeom>
        </p:spPr>
      </p:pic>
      <p:sp>
        <p:nvSpPr>
          <p:cNvPr id="14" name="Rectangle 13">
            <a:extLst>
              <a:ext uri="{FF2B5EF4-FFF2-40B4-BE49-F238E27FC236}">
                <a16:creationId xmlns:a16="http://schemas.microsoft.com/office/drawing/2014/main" id="{0F5B3FB3-D219-A1B6-2AC3-122D2FDFE1CB}"/>
              </a:ext>
            </a:extLst>
          </p:cNvPr>
          <p:cNvSpPr/>
          <p:nvPr/>
        </p:nvSpPr>
        <p:spPr>
          <a:xfrm>
            <a:off x="3959107" y="2411729"/>
            <a:ext cx="5048127" cy="118872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0C54A0A-23EF-DE02-DD0D-BC4D618CE9C5}"/>
              </a:ext>
            </a:extLst>
          </p:cNvPr>
          <p:cNvPicPr>
            <a:picLocks noChangeAspect="1"/>
          </p:cNvPicPr>
          <p:nvPr/>
        </p:nvPicPr>
        <p:blipFill rotWithShape="1">
          <a:blip r:embed="rId6"/>
          <a:srcRect l="11146" t="33945" r="68254" b="59664"/>
          <a:stretch/>
        </p:blipFill>
        <p:spPr>
          <a:xfrm>
            <a:off x="3995854" y="3377678"/>
            <a:ext cx="4762179" cy="1311626"/>
          </a:xfrm>
          <a:prstGeom prst="rect">
            <a:avLst/>
          </a:prstGeom>
          <a:ln w="38100">
            <a:solidFill>
              <a:srgbClr val="C00000"/>
            </a:solidFill>
          </a:ln>
        </p:spPr>
      </p:pic>
      <p:pic>
        <p:nvPicPr>
          <p:cNvPr id="16" name="Picture 2" descr="YARN | Billions, With a &quot;B.&quot; | Breaking Bad (2008) - S05E06 Drama | Video  gifs by quotes | 2a3d0849 | 紗">
            <a:extLst>
              <a:ext uri="{FF2B5EF4-FFF2-40B4-BE49-F238E27FC236}">
                <a16:creationId xmlns:a16="http://schemas.microsoft.com/office/drawing/2014/main" id="{93F47985-B92F-CBB6-CD63-10ECE25863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6902" y="4771967"/>
            <a:ext cx="2718652" cy="154283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Donald Trump Billions GIF - Donald Trump Billions GIFs">
            <a:extLst>
              <a:ext uri="{FF2B5EF4-FFF2-40B4-BE49-F238E27FC236}">
                <a16:creationId xmlns:a16="http://schemas.microsoft.com/office/drawing/2014/main" id="{4E992B1C-2600-4401-D8E9-68C1714142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0535" y="4752929"/>
            <a:ext cx="2117795" cy="211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63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0238-89AF-29BA-5BEE-377793BE5125}"/>
              </a:ext>
            </a:extLst>
          </p:cNvPr>
          <p:cNvSpPr>
            <a:spLocks noGrp="1"/>
          </p:cNvSpPr>
          <p:nvPr>
            <p:ph type="title"/>
          </p:nvPr>
        </p:nvSpPr>
        <p:spPr/>
        <p:txBody>
          <a:bodyPr/>
          <a:lstStyle/>
          <a:p>
            <a:r>
              <a:rPr lang="en-US"/>
              <a:t>Data Augmentation</a:t>
            </a:r>
          </a:p>
        </p:txBody>
      </p:sp>
      <p:sp>
        <p:nvSpPr>
          <p:cNvPr id="3" name="Content Placeholder 2">
            <a:extLst>
              <a:ext uri="{FF2B5EF4-FFF2-40B4-BE49-F238E27FC236}">
                <a16:creationId xmlns:a16="http://schemas.microsoft.com/office/drawing/2014/main" id="{AECF67EF-D4C9-C833-EBCE-BB0691E79B05}"/>
              </a:ext>
            </a:extLst>
          </p:cNvPr>
          <p:cNvSpPr>
            <a:spLocks noGrp="1"/>
          </p:cNvSpPr>
          <p:nvPr>
            <p:ph idx="1"/>
          </p:nvPr>
        </p:nvSpPr>
        <p:spPr>
          <a:xfrm>
            <a:off x="762000" y="917421"/>
            <a:ext cx="7924800" cy="4800600"/>
          </a:xfrm>
        </p:spPr>
        <p:txBody>
          <a:bodyPr/>
          <a:lstStyle/>
          <a:p>
            <a:pPr marL="0" indent="0">
              <a:buNone/>
            </a:pPr>
            <a:r>
              <a:rPr lang="en-US"/>
              <a:t>Methodology for handling huge dataset and data that might not match exactly (Lat/Lon/Time readings) </a:t>
            </a:r>
          </a:p>
          <a:p>
            <a:pPr marL="0" indent="0">
              <a:buNone/>
            </a:pPr>
            <a:endParaRPr lang="en-US"/>
          </a:p>
          <a:p>
            <a:pPr marL="0" indent="0">
              <a:buNone/>
            </a:pPr>
            <a:r>
              <a:rPr lang="en-US"/>
              <a:t>Apply a function to create smaller subsets of data bounding the known events via tunable buffers and extract the nearest datapoints. </a:t>
            </a:r>
          </a:p>
          <a:p>
            <a:endParaRPr lang="en-US"/>
          </a:p>
          <a:p>
            <a:endParaRPr lang="en-US"/>
          </a:p>
          <a:p>
            <a:endParaRPr lang="en-US"/>
          </a:p>
          <a:p>
            <a:pPr marL="0" indent="0">
              <a:buNone/>
            </a:pPr>
            <a:endParaRPr lang="en-US"/>
          </a:p>
        </p:txBody>
      </p:sp>
      <p:sp>
        <p:nvSpPr>
          <p:cNvPr id="4" name="Slide Number Placeholder 3">
            <a:extLst>
              <a:ext uri="{FF2B5EF4-FFF2-40B4-BE49-F238E27FC236}">
                <a16:creationId xmlns:a16="http://schemas.microsoft.com/office/drawing/2014/main" id="{FEAE0CB8-6E10-15B7-4302-4AE90070D0C2}"/>
              </a:ext>
            </a:extLst>
          </p:cNvPr>
          <p:cNvSpPr>
            <a:spLocks noGrp="1"/>
          </p:cNvSpPr>
          <p:nvPr>
            <p:ph type="sldNum" sz="quarter" idx="12"/>
          </p:nvPr>
        </p:nvSpPr>
        <p:spPr/>
        <p:txBody>
          <a:bodyPr/>
          <a:lstStyle/>
          <a:p>
            <a:fld id="{97532FD7-F9E5-1545-8A05-4A5103D12954}" type="slidenum">
              <a:rPr lang="en-US" smtClean="0"/>
              <a:pPr/>
              <a:t>48</a:t>
            </a:fld>
            <a:endParaRPr lang="en-US"/>
          </a:p>
        </p:txBody>
      </p:sp>
      <p:pic>
        <p:nvPicPr>
          <p:cNvPr id="6146" name="Picture 2" descr="tikz pgf - How to draw cube in a cube? - TeX - LaTeX Stack Exchange">
            <a:extLst>
              <a:ext uri="{FF2B5EF4-FFF2-40B4-BE49-F238E27FC236}">
                <a16:creationId xmlns:a16="http://schemas.microsoft.com/office/drawing/2014/main" id="{F023E403-E341-3DF9-D9A3-45C67FC01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962" y="3263900"/>
            <a:ext cx="2886075" cy="298132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E5F0436-6A01-C624-AAED-26126B067892}"/>
              </a:ext>
            </a:extLst>
          </p:cNvPr>
          <p:cNvSpPr/>
          <p:nvPr/>
        </p:nvSpPr>
        <p:spPr>
          <a:xfrm>
            <a:off x="4503420" y="4518342"/>
            <a:ext cx="342900" cy="358458"/>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00769F-23FA-CDE5-83F6-793032BB4355}"/>
              </a:ext>
            </a:extLst>
          </p:cNvPr>
          <p:cNvSpPr txBox="1"/>
          <p:nvPr/>
        </p:nvSpPr>
        <p:spPr>
          <a:xfrm rot="1020130">
            <a:off x="3844024" y="5810690"/>
            <a:ext cx="689035" cy="369332"/>
          </a:xfrm>
          <a:prstGeom prst="rect">
            <a:avLst/>
          </a:prstGeom>
          <a:noFill/>
        </p:spPr>
        <p:txBody>
          <a:bodyPr wrap="none" rtlCol="0">
            <a:spAutoFit/>
          </a:bodyPr>
          <a:lstStyle/>
          <a:p>
            <a:r>
              <a:rPr lang="en-US"/>
              <a:t>Time</a:t>
            </a:r>
          </a:p>
        </p:txBody>
      </p:sp>
      <p:sp>
        <p:nvSpPr>
          <p:cNvPr id="7" name="TextBox 6">
            <a:extLst>
              <a:ext uri="{FF2B5EF4-FFF2-40B4-BE49-F238E27FC236}">
                <a16:creationId xmlns:a16="http://schemas.microsoft.com/office/drawing/2014/main" id="{FB3783A6-3984-DBCC-0EDC-FF419B889A40}"/>
              </a:ext>
            </a:extLst>
          </p:cNvPr>
          <p:cNvSpPr txBox="1"/>
          <p:nvPr/>
        </p:nvSpPr>
        <p:spPr>
          <a:xfrm rot="17695486">
            <a:off x="5462548" y="5414939"/>
            <a:ext cx="505267" cy="369332"/>
          </a:xfrm>
          <a:prstGeom prst="rect">
            <a:avLst/>
          </a:prstGeom>
          <a:noFill/>
        </p:spPr>
        <p:txBody>
          <a:bodyPr wrap="none" rtlCol="0">
            <a:spAutoFit/>
          </a:bodyPr>
          <a:lstStyle/>
          <a:p>
            <a:r>
              <a:rPr lang="en-US"/>
              <a:t>Lat</a:t>
            </a:r>
          </a:p>
        </p:txBody>
      </p:sp>
      <p:sp>
        <p:nvSpPr>
          <p:cNvPr id="8" name="TextBox 7">
            <a:extLst>
              <a:ext uri="{FF2B5EF4-FFF2-40B4-BE49-F238E27FC236}">
                <a16:creationId xmlns:a16="http://schemas.microsoft.com/office/drawing/2014/main" id="{BC590F2E-365D-BBF9-9A1E-976ECDE25D05}"/>
              </a:ext>
            </a:extLst>
          </p:cNvPr>
          <p:cNvSpPr txBox="1"/>
          <p:nvPr/>
        </p:nvSpPr>
        <p:spPr>
          <a:xfrm rot="21184000">
            <a:off x="2844268" y="4692133"/>
            <a:ext cx="569387" cy="369332"/>
          </a:xfrm>
          <a:prstGeom prst="rect">
            <a:avLst/>
          </a:prstGeom>
          <a:noFill/>
        </p:spPr>
        <p:txBody>
          <a:bodyPr wrap="none" rtlCol="0">
            <a:spAutoFit/>
          </a:bodyPr>
          <a:lstStyle/>
          <a:p>
            <a:r>
              <a:rPr lang="en-US"/>
              <a:t>Lon</a:t>
            </a:r>
          </a:p>
        </p:txBody>
      </p:sp>
      <p:sp>
        <p:nvSpPr>
          <p:cNvPr id="9" name="TextBox 8">
            <a:extLst>
              <a:ext uri="{FF2B5EF4-FFF2-40B4-BE49-F238E27FC236}">
                <a16:creationId xmlns:a16="http://schemas.microsoft.com/office/drawing/2014/main" id="{DE77FEF0-FEA5-60FB-CFC2-B439CABB97D0}"/>
              </a:ext>
            </a:extLst>
          </p:cNvPr>
          <p:cNvSpPr txBox="1"/>
          <p:nvPr/>
        </p:nvSpPr>
        <p:spPr>
          <a:xfrm>
            <a:off x="6242078" y="4255349"/>
            <a:ext cx="2249334" cy="369332"/>
          </a:xfrm>
          <a:prstGeom prst="rect">
            <a:avLst/>
          </a:prstGeom>
          <a:noFill/>
        </p:spPr>
        <p:txBody>
          <a:bodyPr wrap="none" rtlCol="0">
            <a:spAutoFit/>
          </a:bodyPr>
          <a:lstStyle/>
          <a:p>
            <a:r>
              <a:rPr lang="en-US"/>
              <a:t>Known Piracy Event</a:t>
            </a:r>
          </a:p>
        </p:txBody>
      </p:sp>
      <p:cxnSp>
        <p:nvCxnSpPr>
          <p:cNvPr id="11" name="Straight Arrow Connector 10">
            <a:extLst>
              <a:ext uri="{FF2B5EF4-FFF2-40B4-BE49-F238E27FC236}">
                <a16:creationId xmlns:a16="http://schemas.microsoft.com/office/drawing/2014/main" id="{8F86DD20-C378-6E9C-41FA-DA0BE680F6AA}"/>
              </a:ext>
            </a:extLst>
          </p:cNvPr>
          <p:cNvCxnSpPr>
            <a:cxnSpLocks/>
            <a:endCxn id="9" idx="1"/>
          </p:cNvCxnSpPr>
          <p:nvPr/>
        </p:nvCxnSpPr>
        <p:spPr>
          <a:xfrm flipV="1">
            <a:off x="4846320" y="4440015"/>
            <a:ext cx="1395758" cy="219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561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73C3-7DFA-D169-4CDF-CCA871E9A37B}"/>
              </a:ext>
            </a:extLst>
          </p:cNvPr>
          <p:cNvSpPr>
            <a:spLocks noGrp="1"/>
          </p:cNvSpPr>
          <p:nvPr>
            <p:ph type="title"/>
          </p:nvPr>
        </p:nvSpPr>
        <p:spPr/>
        <p:txBody>
          <a:bodyPr/>
          <a:lstStyle/>
          <a:p>
            <a:r>
              <a:rPr lang="en-US"/>
              <a:t>Data Augmentation</a:t>
            </a:r>
          </a:p>
        </p:txBody>
      </p:sp>
      <p:sp>
        <p:nvSpPr>
          <p:cNvPr id="3" name="Content Placeholder 2">
            <a:extLst>
              <a:ext uri="{FF2B5EF4-FFF2-40B4-BE49-F238E27FC236}">
                <a16:creationId xmlns:a16="http://schemas.microsoft.com/office/drawing/2014/main" id="{115ABCC1-93A8-5EE1-D0EC-9938FC61FAE8}"/>
              </a:ext>
            </a:extLst>
          </p:cNvPr>
          <p:cNvSpPr>
            <a:spLocks noGrp="1"/>
          </p:cNvSpPr>
          <p:nvPr>
            <p:ph idx="1"/>
          </p:nvPr>
        </p:nvSpPr>
        <p:spPr>
          <a:xfrm>
            <a:off x="338254" y="839247"/>
            <a:ext cx="1947746" cy="4803270"/>
          </a:xfrm>
        </p:spPr>
        <p:txBody>
          <a:bodyPr/>
          <a:lstStyle/>
          <a:p>
            <a:r>
              <a:rPr lang="en-US"/>
              <a:t>f</a:t>
            </a:r>
          </a:p>
        </p:txBody>
      </p:sp>
      <p:sp>
        <p:nvSpPr>
          <p:cNvPr id="4" name="Slide Number Placeholder 3">
            <a:extLst>
              <a:ext uri="{FF2B5EF4-FFF2-40B4-BE49-F238E27FC236}">
                <a16:creationId xmlns:a16="http://schemas.microsoft.com/office/drawing/2014/main" id="{CFCBB416-817C-976B-D7FE-2E89F9F4339E}"/>
              </a:ext>
            </a:extLst>
          </p:cNvPr>
          <p:cNvSpPr>
            <a:spLocks noGrp="1"/>
          </p:cNvSpPr>
          <p:nvPr>
            <p:ph type="sldNum" sz="quarter" idx="12"/>
          </p:nvPr>
        </p:nvSpPr>
        <p:spPr/>
        <p:txBody>
          <a:bodyPr/>
          <a:lstStyle/>
          <a:p>
            <a:fld id="{97532FD7-F9E5-1545-8A05-4A5103D12954}" type="slidenum">
              <a:rPr lang="en-US" smtClean="0"/>
              <a:pPr/>
              <a:t>49</a:t>
            </a:fld>
            <a:endParaRPr lang="en-US"/>
          </a:p>
        </p:txBody>
      </p:sp>
      <p:grpSp>
        <p:nvGrpSpPr>
          <p:cNvPr id="9" name="Group 8">
            <a:extLst>
              <a:ext uri="{FF2B5EF4-FFF2-40B4-BE49-F238E27FC236}">
                <a16:creationId xmlns:a16="http://schemas.microsoft.com/office/drawing/2014/main" id="{5BB530A1-2B69-F82F-6ED2-826A97E99018}"/>
              </a:ext>
            </a:extLst>
          </p:cNvPr>
          <p:cNvGrpSpPr/>
          <p:nvPr/>
        </p:nvGrpSpPr>
        <p:grpSpPr>
          <a:xfrm>
            <a:off x="1161585" y="839247"/>
            <a:ext cx="6820829" cy="5179506"/>
            <a:chOff x="314263" y="684128"/>
            <a:chExt cx="8524937" cy="5649765"/>
          </a:xfrm>
        </p:grpSpPr>
        <p:pic>
          <p:nvPicPr>
            <p:cNvPr id="6" name="Picture 5">
              <a:extLst>
                <a:ext uri="{FF2B5EF4-FFF2-40B4-BE49-F238E27FC236}">
                  <a16:creationId xmlns:a16="http://schemas.microsoft.com/office/drawing/2014/main" id="{3FB0C33E-A921-B33A-ACA6-982228A645B2}"/>
                </a:ext>
              </a:extLst>
            </p:cNvPr>
            <p:cNvPicPr>
              <a:picLocks noChangeAspect="1"/>
            </p:cNvPicPr>
            <p:nvPr/>
          </p:nvPicPr>
          <p:blipFill rotWithShape="1">
            <a:blip r:embed="rId2"/>
            <a:srcRect b="8324"/>
            <a:stretch/>
          </p:blipFill>
          <p:spPr>
            <a:xfrm>
              <a:off x="314263" y="684128"/>
              <a:ext cx="8524937" cy="5649764"/>
            </a:xfrm>
            <a:prstGeom prst="rect">
              <a:avLst/>
            </a:prstGeom>
          </p:spPr>
        </p:pic>
        <p:sp>
          <p:nvSpPr>
            <p:cNvPr id="7" name="Rectangle 6">
              <a:extLst>
                <a:ext uri="{FF2B5EF4-FFF2-40B4-BE49-F238E27FC236}">
                  <a16:creationId xmlns:a16="http://schemas.microsoft.com/office/drawing/2014/main" id="{BC53BBC2-12A8-C8F0-BCBB-334079AE0EA4}"/>
                </a:ext>
              </a:extLst>
            </p:cNvPr>
            <p:cNvSpPr/>
            <p:nvPr/>
          </p:nvSpPr>
          <p:spPr>
            <a:xfrm>
              <a:off x="8084634" y="1416205"/>
              <a:ext cx="722801" cy="491768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2">
            <a:extLst>
              <a:ext uri="{FF2B5EF4-FFF2-40B4-BE49-F238E27FC236}">
                <a16:creationId xmlns:a16="http://schemas.microsoft.com/office/drawing/2014/main" id="{F6F1A5C1-ABFE-27C6-67D9-797368407B96}"/>
              </a:ext>
            </a:extLst>
          </p:cNvPr>
          <p:cNvSpPr txBox="1">
            <a:spLocks/>
          </p:cNvSpPr>
          <p:nvPr/>
        </p:nvSpPr>
        <p:spPr bwMode="auto">
          <a:xfrm>
            <a:off x="1390185" y="6074238"/>
            <a:ext cx="6553201" cy="702722"/>
          </a:xfrm>
          <a:prstGeom prst="rect">
            <a:avLst/>
          </a:prstGeom>
          <a:solidFill>
            <a:schemeClr val="bg1"/>
          </a:solidFill>
          <a:ln w="28575">
            <a:solidFill>
              <a:srgbClr val="00B050"/>
            </a:solidFill>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0" indent="0">
              <a:buFontTx/>
              <a:buNone/>
            </a:pPr>
            <a:r>
              <a:rPr lang="en-US" sz="1600" b="1" kern="0"/>
              <a:t>145 entries within the 2021-2024 dataset: Concept can be applied to other datasets that utilize </a:t>
            </a:r>
            <a:r>
              <a:rPr lang="en-US" sz="1600" b="1" kern="0" err="1"/>
              <a:t>netCDF</a:t>
            </a:r>
            <a:r>
              <a:rPr lang="en-US" sz="1600" b="1" kern="0"/>
              <a:t> (future work)</a:t>
            </a:r>
          </a:p>
          <a:p>
            <a:pPr marL="0" indent="0">
              <a:buFontTx/>
              <a:buNone/>
            </a:pPr>
            <a:endParaRPr lang="en-US" sz="1600" kern="0"/>
          </a:p>
          <a:p>
            <a:pPr marL="0" indent="0">
              <a:buFontTx/>
              <a:buNone/>
            </a:pPr>
            <a:endParaRPr lang="en-US" sz="1600" kern="0"/>
          </a:p>
        </p:txBody>
      </p:sp>
      <p:pic>
        <p:nvPicPr>
          <p:cNvPr id="10" name="Picture 9">
            <a:extLst>
              <a:ext uri="{FF2B5EF4-FFF2-40B4-BE49-F238E27FC236}">
                <a16:creationId xmlns:a16="http://schemas.microsoft.com/office/drawing/2014/main" id="{4C75FEBA-7604-6DE4-01B0-7D4D35E0BF8E}"/>
              </a:ext>
            </a:extLst>
          </p:cNvPr>
          <p:cNvPicPr>
            <a:picLocks noChangeAspect="1"/>
          </p:cNvPicPr>
          <p:nvPr/>
        </p:nvPicPr>
        <p:blipFill>
          <a:blip r:embed="rId3"/>
          <a:stretch>
            <a:fillRect/>
          </a:stretch>
        </p:blipFill>
        <p:spPr>
          <a:xfrm>
            <a:off x="8053040" y="804863"/>
            <a:ext cx="900115" cy="6053137"/>
          </a:xfrm>
          <a:prstGeom prst="rect">
            <a:avLst/>
          </a:prstGeom>
        </p:spPr>
      </p:pic>
      <p:cxnSp>
        <p:nvCxnSpPr>
          <p:cNvPr id="12" name="Straight Connector 11">
            <a:extLst>
              <a:ext uri="{FF2B5EF4-FFF2-40B4-BE49-F238E27FC236}">
                <a16:creationId xmlns:a16="http://schemas.microsoft.com/office/drawing/2014/main" id="{AE8F4F92-40B1-984F-002A-71A742758547}"/>
              </a:ext>
            </a:extLst>
          </p:cNvPr>
          <p:cNvCxnSpPr/>
          <p:nvPr/>
        </p:nvCxnSpPr>
        <p:spPr>
          <a:xfrm flipV="1">
            <a:off x="7667840" y="1023938"/>
            <a:ext cx="414123" cy="48645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67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C75C9-DDB2-5E66-FFA3-B045DEB3B696}"/>
              </a:ext>
            </a:extLst>
          </p:cNvPr>
          <p:cNvSpPr>
            <a:spLocks noGrp="1"/>
          </p:cNvSpPr>
          <p:nvPr>
            <p:ph type="title"/>
          </p:nvPr>
        </p:nvSpPr>
        <p:spPr/>
        <p:txBody>
          <a:bodyPr/>
          <a:lstStyle/>
          <a:p>
            <a:r>
              <a:rPr lang="en-US"/>
              <a:t>Problem Framing</a:t>
            </a:r>
          </a:p>
        </p:txBody>
      </p:sp>
      <p:sp>
        <p:nvSpPr>
          <p:cNvPr id="4" name="Slide Number Placeholder 3">
            <a:extLst>
              <a:ext uri="{FF2B5EF4-FFF2-40B4-BE49-F238E27FC236}">
                <a16:creationId xmlns:a16="http://schemas.microsoft.com/office/drawing/2014/main" id="{FBA5F43E-474A-535C-FB65-342E770E5941}"/>
              </a:ext>
            </a:extLst>
          </p:cNvPr>
          <p:cNvSpPr>
            <a:spLocks noGrp="1"/>
          </p:cNvSpPr>
          <p:nvPr>
            <p:ph type="sldNum" sz="quarter" idx="12"/>
          </p:nvPr>
        </p:nvSpPr>
        <p:spPr/>
        <p:txBody>
          <a:bodyPr/>
          <a:lstStyle/>
          <a:p>
            <a:fld id="{97532FD7-F9E5-1545-8A05-4A5103D12954}" type="slidenum">
              <a:rPr lang="en-US" smtClean="0"/>
              <a:pPr/>
              <a:t>5</a:t>
            </a:fld>
            <a:endParaRPr lang="en-US"/>
          </a:p>
        </p:txBody>
      </p:sp>
      <p:sp>
        <p:nvSpPr>
          <p:cNvPr id="6" name="Rectangle 5">
            <a:extLst>
              <a:ext uri="{FF2B5EF4-FFF2-40B4-BE49-F238E27FC236}">
                <a16:creationId xmlns:a16="http://schemas.microsoft.com/office/drawing/2014/main" id="{45D01C9D-0E03-66DF-0FA8-F29F70B42A13}"/>
              </a:ext>
            </a:extLst>
          </p:cNvPr>
          <p:cNvSpPr/>
          <p:nvPr/>
        </p:nvSpPr>
        <p:spPr>
          <a:xfrm>
            <a:off x="5312664" y="3921916"/>
            <a:ext cx="731520" cy="86007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F6A55B9-C9C7-0BE0-05A9-07FD765DA71D}"/>
              </a:ext>
            </a:extLst>
          </p:cNvPr>
          <p:cNvCxnSpPr/>
          <p:nvPr/>
        </p:nvCxnSpPr>
        <p:spPr>
          <a:xfrm>
            <a:off x="3557016" y="3921916"/>
            <a:ext cx="1755648" cy="265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0C8DCC0-F7AE-4A22-2B6C-8504D7F5C29C}"/>
              </a:ext>
            </a:extLst>
          </p:cNvPr>
          <p:cNvPicPr>
            <a:picLocks noChangeAspect="1"/>
          </p:cNvPicPr>
          <p:nvPr/>
        </p:nvPicPr>
        <p:blipFill>
          <a:blip r:embed="rId3"/>
          <a:stretch>
            <a:fillRect/>
          </a:stretch>
        </p:blipFill>
        <p:spPr>
          <a:xfrm>
            <a:off x="0" y="2134950"/>
            <a:ext cx="9150865" cy="4724400"/>
          </a:xfrm>
          <a:prstGeom prst="rect">
            <a:avLst/>
          </a:prstGeom>
        </p:spPr>
      </p:pic>
      <p:sp>
        <p:nvSpPr>
          <p:cNvPr id="3" name="Rectangle 2">
            <a:extLst>
              <a:ext uri="{FF2B5EF4-FFF2-40B4-BE49-F238E27FC236}">
                <a16:creationId xmlns:a16="http://schemas.microsoft.com/office/drawing/2014/main" id="{CC017EAC-B887-E4A9-9415-D73755744AB4}"/>
              </a:ext>
            </a:extLst>
          </p:cNvPr>
          <p:cNvSpPr/>
          <p:nvPr/>
        </p:nvSpPr>
        <p:spPr>
          <a:xfrm>
            <a:off x="3856088" y="3533898"/>
            <a:ext cx="715911" cy="53035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2F48233-492E-B06B-9463-D00E58E2D721}"/>
              </a:ext>
            </a:extLst>
          </p:cNvPr>
          <p:cNvCxnSpPr>
            <a:cxnSpLocks/>
          </p:cNvCxnSpPr>
          <p:nvPr/>
        </p:nvCxnSpPr>
        <p:spPr>
          <a:xfrm>
            <a:off x="4356545" y="4086778"/>
            <a:ext cx="437774" cy="53035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ADC6E7B-B460-F3D3-28F9-576507F368D5}"/>
              </a:ext>
            </a:extLst>
          </p:cNvPr>
          <p:cNvSpPr/>
          <p:nvPr/>
        </p:nvSpPr>
        <p:spPr>
          <a:xfrm>
            <a:off x="-6865" y="786096"/>
            <a:ext cx="9150865" cy="13309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41" name="TextBox 40">
            <a:extLst>
              <a:ext uri="{FF2B5EF4-FFF2-40B4-BE49-F238E27FC236}">
                <a16:creationId xmlns:a16="http://schemas.microsoft.com/office/drawing/2014/main" id="{7823197E-891D-6A59-E6C3-2A7C1AD32B47}"/>
              </a:ext>
            </a:extLst>
          </p:cNvPr>
          <p:cNvSpPr txBox="1"/>
          <p:nvPr/>
        </p:nvSpPr>
        <p:spPr>
          <a:xfrm>
            <a:off x="3028057" y="875574"/>
            <a:ext cx="3004065" cy="1200329"/>
          </a:xfrm>
          <a:prstGeom prst="rect">
            <a:avLst/>
          </a:prstGeom>
          <a:noFill/>
        </p:spPr>
        <p:txBody>
          <a:bodyPr wrap="square" rtlCol="0">
            <a:spAutoFit/>
          </a:bodyPr>
          <a:lstStyle/>
          <a:p>
            <a:pPr algn="ctr"/>
            <a:r>
              <a:rPr lang="en-US" b="1" u="sng">
                <a:solidFill>
                  <a:schemeClr val="bg1"/>
                </a:solidFill>
              </a:rPr>
              <a:t>Trade Volume</a:t>
            </a:r>
            <a:r>
              <a:rPr lang="en-US" b="1">
                <a:solidFill>
                  <a:schemeClr val="bg1"/>
                </a:solidFill>
              </a:rPr>
              <a:t>:</a:t>
            </a:r>
            <a:r>
              <a:rPr lang="en-US" b="1" u="sng">
                <a:solidFill>
                  <a:schemeClr val="bg1"/>
                </a:solidFill>
              </a:rPr>
              <a:t> </a:t>
            </a:r>
          </a:p>
          <a:p>
            <a:pPr algn="ctr"/>
            <a:r>
              <a:rPr lang="en-US" b="1">
                <a:solidFill>
                  <a:schemeClr val="bg1"/>
                </a:solidFill>
              </a:rPr>
              <a:t>$1 trillion annually</a:t>
            </a:r>
          </a:p>
          <a:p>
            <a:pPr algn="ctr"/>
            <a:r>
              <a:rPr lang="en-US" b="1">
                <a:solidFill>
                  <a:schemeClr val="bg1"/>
                </a:solidFill>
              </a:rPr>
              <a:t>12% of Worldwide Trade</a:t>
            </a:r>
          </a:p>
          <a:p>
            <a:pPr algn="ctr"/>
            <a:r>
              <a:rPr lang="en-US" b="1">
                <a:solidFill>
                  <a:schemeClr val="bg1"/>
                </a:solidFill>
              </a:rPr>
              <a:t>20k+ Ships annually</a:t>
            </a:r>
          </a:p>
        </p:txBody>
      </p:sp>
      <p:sp>
        <p:nvSpPr>
          <p:cNvPr id="43" name="TextBox 42">
            <a:extLst>
              <a:ext uri="{FF2B5EF4-FFF2-40B4-BE49-F238E27FC236}">
                <a16:creationId xmlns:a16="http://schemas.microsoft.com/office/drawing/2014/main" id="{7EAEB426-486F-D401-FEB4-778D75B8689B}"/>
              </a:ext>
            </a:extLst>
          </p:cNvPr>
          <p:cNvSpPr txBox="1"/>
          <p:nvPr/>
        </p:nvSpPr>
        <p:spPr>
          <a:xfrm>
            <a:off x="23992" y="875574"/>
            <a:ext cx="3004065" cy="1200329"/>
          </a:xfrm>
          <a:prstGeom prst="rect">
            <a:avLst/>
          </a:prstGeom>
          <a:noFill/>
        </p:spPr>
        <p:txBody>
          <a:bodyPr wrap="square" rtlCol="0">
            <a:spAutoFit/>
          </a:bodyPr>
          <a:lstStyle/>
          <a:p>
            <a:pPr algn="ctr"/>
            <a:r>
              <a:rPr lang="en-US" b="1" u="sng">
                <a:solidFill>
                  <a:schemeClr val="bg1"/>
                </a:solidFill>
              </a:rPr>
              <a:t>Significance</a:t>
            </a:r>
            <a:r>
              <a:rPr lang="en-US" b="1">
                <a:solidFill>
                  <a:schemeClr val="bg1"/>
                </a:solidFill>
              </a:rPr>
              <a:t>:</a:t>
            </a:r>
          </a:p>
          <a:p>
            <a:pPr algn="ctr"/>
            <a:r>
              <a:rPr lang="en-US" b="1">
                <a:solidFill>
                  <a:schemeClr val="bg1"/>
                </a:solidFill>
              </a:rPr>
              <a:t>Entrance to the Red Sea, connecting Indian Ocean to Mediterranean </a:t>
            </a:r>
          </a:p>
        </p:txBody>
      </p:sp>
      <p:sp>
        <p:nvSpPr>
          <p:cNvPr id="44" name="TextBox 43">
            <a:extLst>
              <a:ext uri="{FF2B5EF4-FFF2-40B4-BE49-F238E27FC236}">
                <a16:creationId xmlns:a16="http://schemas.microsoft.com/office/drawing/2014/main" id="{F320AFE4-6638-3F79-DDAD-3C361F1DE855}"/>
              </a:ext>
            </a:extLst>
          </p:cNvPr>
          <p:cNvSpPr txBox="1"/>
          <p:nvPr/>
        </p:nvSpPr>
        <p:spPr>
          <a:xfrm>
            <a:off x="6016418" y="875574"/>
            <a:ext cx="3158439" cy="1200329"/>
          </a:xfrm>
          <a:prstGeom prst="rect">
            <a:avLst/>
          </a:prstGeom>
          <a:noFill/>
        </p:spPr>
        <p:txBody>
          <a:bodyPr wrap="square" rtlCol="0">
            <a:spAutoFit/>
          </a:bodyPr>
          <a:lstStyle/>
          <a:p>
            <a:pPr algn="ctr"/>
            <a:r>
              <a:rPr lang="en-US" b="1" u="sng">
                <a:solidFill>
                  <a:schemeClr val="bg1"/>
                </a:solidFill>
              </a:rPr>
              <a:t>Facts</a:t>
            </a:r>
            <a:r>
              <a:rPr lang="en-US" b="1">
                <a:solidFill>
                  <a:schemeClr val="bg1"/>
                </a:solidFill>
              </a:rPr>
              <a:t>:</a:t>
            </a:r>
          </a:p>
          <a:p>
            <a:pPr algn="ctr"/>
            <a:r>
              <a:rPr lang="en-US" b="1">
                <a:solidFill>
                  <a:schemeClr val="bg1"/>
                </a:solidFill>
              </a:rPr>
              <a:t>80% of trade European</a:t>
            </a:r>
          </a:p>
          <a:p>
            <a:pPr algn="ctr"/>
            <a:r>
              <a:rPr lang="en-US" b="1">
                <a:solidFill>
                  <a:schemeClr val="bg1"/>
                </a:solidFill>
              </a:rPr>
              <a:t>~2,700 NM shorter than Cape of Good Hope route</a:t>
            </a:r>
          </a:p>
        </p:txBody>
      </p:sp>
      <p:pic>
        <p:nvPicPr>
          <p:cNvPr id="15" name="Picture 14">
            <a:extLst>
              <a:ext uri="{FF2B5EF4-FFF2-40B4-BE49-F238E27FC236}">
                <a16:creationId xmlns:a16="http://schemas.microsoft.com/office/drawing/2014/main" id="{87484445-4051-CD5D-9C2F-330F04AB82F8}"/>
              </a:ext>
            </a:extLst>
          </p:cNvPr>
          <p:cNvPicPr>
            <a:picLocks noChangeAspect="1"/>
          </p:cNvPicPr>
          <p:nvPr/>
        </p:nvPicPr>
        <p:blipFill>
          <a:blip r:embed="rId4"/>
          <a:stretch>
            <a:fillRect/>
          </a:stretch>
        </p:blipFill>
        <p:spPr>
          <a:xfrm>
            <a:off x="4622383" y="3277497"/>
            <a:ext cx="4478097" cy="3450449"/>
          </a:xfrm>
          <a:prstGeom prst="rect">
            <a:avLst/>
          </a:prstGeom>
          <a:ln w="28575">
            <a:solidFill>
              <a:srgbClr val="C00000"/>
            </a:solidFill>
          </a:ln>
        </p:spPr>
      </p:pic>
      <p:grpSp>
        <p:nvGrpSpPr>
          <p:cNvPr id="10" name="Group 9">
            <a:extLst>
              <a:ext uri="{FF2B5EF4-FFF2-40B4-BE49-F238E27FC236}">
                <a16:creationId xmlns:a16="http://schemas.microsoft.com/office/drawing/2014/main" id="{756E6CCA-A4F9-C7BD-5A1C-BADAFB9BD9A2}"/>
              </a:ext>
            </a:extLst>
          </p:cNvPr>
          <p:cNvGrpSpPr/>
          <p:nvPr/>
        </p:nvGrpSpPr>
        <p:grpSpPr>
          <a:xfrm>
            <a:off x="4771362" y="5760787"/>
            <a:ext cx="370614" cy="620879"/>
            <a:chOff x="2499986" y="4882452"/>
            <a:chExt cx="370614" cy="582152"/>
          </a:xfrm>
        </p:grpSpPr>
        <p:cxnSp>
          <p:nvCxnSpPr>
            <p:cNvPr id="11" name="Straight Arrow Connector 10">
              <a:extLst>
                <a:ext uri="{FF2B5EF4-FFF2-40B4-BE49-F238E27FC236}">
                  <a16:creationId xmlns:a16="http://schemas.microsoft.com/office/drawing/2014/main" id="{06218F89-F222-90D5-20A9-2394B0C21E5F}"/>
                </a:ext>
              </a:extLst>
            </p:cNvPr>
            <p:cNvCxnSpPr/>
            <p:nvPr/>
          </p:nvCxnSpPr>
          <p:spPr>
            <a:xfrm flipV="1">
              <a:off x="2522943" y="4882452"/>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E95B93-BA35-103E-21C5-5C1C0418AF78}"/>
                </a:ext>
              </a:extLst>
            </p:cNvPr>
            <p:cNvSpPr txBox="1"/>
            <p:nvPr/>
          </p:nvSpPr>
          <p:spPr>
            <a:xfrm>
              <a:off x="2499986" y="5064494"/>
              <a:ext cx="370614" cy="400110"/>
            </a:xfrm>
            <a:prstGeom prst="rect">
              <a:avLst/>
            </a:prstGeom>
            <a:noFill/>
            <a:ln>
              <a:noFill/>
            </a:ln>
          </p:spPr>
          <p:txBody>
            <a:bodyPr wrap="none" rtlCol="0">
              <a:spAutoFit/>
            </a:bodyPr>
            <a:lstStyle/>
            <a:p>
              <a:r>
                <a:rPr lang="en-US" sz="2000" b="1"/>
                <a:t>N</a:t>
              </a:r>
            </a:p>
          </p:txBody>
        </p:sp>
      </p:grpSp>
      <p:grpSp>
        <p:nvGrpSpPr>
          <p:cNvPr id="14" name="Group 13">
            <a:extLst>
              <a:ext uri="{FF2B5EF4-FFF2-40B4-BE49-F238E27FC236}">
                <a16:creationId xmlns:a16="http://schemas.microsoft.com/office/drawing/2014/main" id="{665FFD4E-9ED5-DA05-9CA3-A17A7BFA3AE7}"/>
              </a:ext>
            </a:extLst>
          </p:cNvPr>
          <p:cNvGrpSpPr/>
          <p:nvPr/>
        </p:nvGrpSpPr>
        <p:grpSpPr>
          <a:xfrm>
            <a:off x="4783773" y="6390627"/>
            <a:ext cx="716406" cy="274315"/>
            <a:chOff x="2174806" y="6169025"/>
            <a:chExt cx="498855" cy="257205"/>
          </a:xfrm>
        </p:grpSpPr>
        <p:grpSp>
          <p:nvGrpSpPr>
            <p:cNvPr id="22" name="Group 21">
              <a:extLst>
                <a:ext uri="{FF2B5EF4-FFF2-40B4-BE49-F238E27FC236}">
                  <a16:creationId xmlns:a16="http://schemas.microsoft.com/office/drawing/2014/main" id="{D02258E6-C48A-C66C-8923-77F4EBC2C2C2}"/>
                </a:ext>
              </a:extLst>
            </p:cNvPr>
            <p:cNvGrpSpPr/>
            <p:nvPr/>
          </p:nvGrpSpPr>
          <p:grpSpPr>
            <a:xfrm>
              <a:off x="2174806" y="6169025"/>
              <a:ext cx="369177" cy="152400"/>
              <a:chOff x="2122170" y="6286402"/>
              <a:chExt cx="327660" cy="152400"/>
            </a:xfrm>
          </p:grpSpPr>
          <p:cxnSp>
            <p:nvCxnSpPr>
              <p:cNvPr id="24" name="Straight Connector 23">
                <a:extLst>
                  <a:ext uri="{FF2B5EF4-FFF2-40B4-BE49-F238E27FC236}">
                    <a16:creationId xmlns:a16="http://schemas.microsoft.com/office/drawing/2014/main" id="{B73A8D7B-8FAC-9FFE-A296-5A287285CDFD}"/>
                  </a:ext>
                </a:extLst>
              </p:cNvPr>
              <p:cNvCxnSpPr>
                <a:cxnSpLocks/>
              </p:cNvCxnSpPr>
              <p:nvPr/>
            </p:nvCxnSpPr>
            <p:spPr>
              <a:xfrm>
                <a:off x="2122170" y="6360270"/>
                <a:ext cx="3276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3D2B4D2-B748-EA55-ED9B-59848B3748FA}"/>
                  </a:ext>
                </a:extLst>
              </p:cNvPr>
              <p:cNvCxnSpPr>
                <a:cxnSpLocks/>
              </p:cNvCxnSpPr>
              <p:nvPr/>
            </p:nvCxnSpPr>
            <p:spPr>
              <a:xfrm flipV="1">
                <a:off x="2122646"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21A6BA1-2798-C3D9-08FC-4B6145B9CA6C}"/>
                  </a:ext>
                </a:extLst>
              </p:cNvPr>
              <p:cNvCxnSpPr>
                <a:cxnSpLocks/>
              </p:cNvCxnSpPr>
              <p:nvPr/>
            </p:nvCxnSpPr>
            <p:spPr>
              <a:xfrm flipV="1">
                <a:off x="2449830"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78465056-998F-0069-CFE9-14AD89162593}"/>
                </a:ext>
              </a:extLst>
            </p:cNvPr>
            <p:cNvSpPr txBox="1"/>
            <p:nvPr/>
          </p:nvSpPr>
          <p:spPr>
            <a:xfrm>
              <a:off x="2174806" y="6226175"/>
              <a:ext cx="498855" cy="200055"/>
            </a:xfrm>
            <a:prstGeom prst="rect">
              <a:avLst/>
            </a:prstGeom>
            <a:noFill/>
            <a:ln>
              <a:noFill/>
            </a:ln>
          </p:spPr>
          <p:txBody>
            <a:bodyPr wrap="none" rtlCol="0">
              <a:spAutoFit/>
            </a:bodyPr>
            <a:lstStyle/>
            <a:p>
              <a:r>
                <a:rPr lang="en-US" sz="700" b="1"/>
                <a:t>100 NM</a:t>
              </a:r>
            </a:p>
          </p:txBody>
        </p:sp>
      </p:grpSp>
      <p:grpSp>
        <p:nvGrpSpPr>
          <p:cNvPr id="31" name="Group 30">
            <a:extLst>
              <a:ext uri="{FF2B5EF4-FFF2-40B4-BE49-F238E27FC236}">
                <a16:creationId xmlns:a16="http://schemas.microsoft.com/office/drawing/2014/main" id="{4790D8A1-C7DF-9C4B-A2F2-64189B9A8506}"/>
              </a:ext>
            </a:extLst>
          </p:cNvPr>
          <p:cNvGrpSpPr/>
          <p:nvPr/>
        </p:nvGrpSpPr>
        <p:grpSpPr>
          <a:xfrm>
            <a:off x="4631327" y="3259568"/>
            <a:ext cx="4460207" cy="371568"/>
            <a:chOff x="1276351" y="2237419"/>
            <a:chExt cx="4139578" cy="371568"/>
          </a:xfrm>
        </p:grpSpPr>
        <p:sp>
          <p:nvSpPr>
            <p:cNvPr id="33" name="Rectangle 32">
              <a:extLst>
                <a:ext uri="{FF2B5EF4-FFF2-40B4-BE49-F238E27FC236}">
                  <a16:creationId xmlns:a16="http://schemas.microsoft.com/office/drawing/2014/main" id="{2E950109-1DF8-2199-B774-1BE6C5211205}"/>
                </a:ext>
              </a:extLst>
            </p:cNvPr>
            <p:cNvSpPr/>
            <p:nvPr/>
          </p:nvSpPr>
          <p:spPr>
            <a:xfrm>
              <a:off x="1276351" y="2258180"/>
              <a:ext cx="4139578" cy="35080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39" name="TextBox 38">
              <a:extLst>
                <a:ext uri="{FF2B5EF4-FFF2-40B4-BE49-F238E27FC236}">
                  <a16:creationId xmlns:a16="http://schemas.microsoft.com/office/drawing/2014/main" id="{9AE3BDFA-5F07-46FC-8BEA-6F495D82351F}"/>
                </a:ext>
              </a:extLst>
            </p:cNvPr>
            <p:cNvSpPr txBox="1"/>
            <p:nvPr/>
          </p:nvSpPr>
          <p:spPr>
            <a:xfrm>
              <a:off x="2295907" y="2237419"/>
              <a:ext cx="2289433" cy="369332"/>
            </a:xfrm>
            <a:prstGeom prst="rect">
              <a:avLst/>
            </a:prstGeom>
            <a:noFill/>
          </p:spPr>
          <p:txBody>
            <a:bodyPr wrap="square" rtlCol="0">
              <a:spAutoFit/>
            </a:bodyPr>
            <a:lstStyle/>
            <a:p>
              <a:pPr algn="ctr"/>
              <a:r>
                <a:rPr lang="en-US" b="1">
                  <a:solidFill>
                    <a:schemeClr val="bg1"/>
                  </a:solidFill>
                </a:rPr>
                <a:t>Gulf of Aden </a:t>
              </a:r>
            </a:p>
          </p:txBody>
        </p:sp>
      </p:grpSp>
    </p:spTree>
    <p:extLst>
      <p:ext uri="{BB962C8B-B14F-4D97-AF65-F5344CB8AC3E}">
        <p14:creationId xmlns:p14="http://schemas.microsoft.com/office/powerpoint/2010/main" val="2824429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6DE3-8BD3-706A-0F1D-07D36D508C67}"/>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D234EDDB-B295-8481-722D-D6E477B6D031}"/>
              </a:ext>
            </a:extLst>
          </p:cNvPr>
          <p:cNvSpPr>
            <a:spLocks noGrp="1"/>
          </p:cNvSpPr>
          <p:nvPr>
            <p:ph idx="1"/>
          </p:nvPr>
        </p:nvSpPr>
        <p:spPr/>
        <p:txBody>
          <a:bodyPr vert="horz" lIns="68580" tIns="34290" rIns="68580" bIns="34290" rtlCol="0" anchor="t">
            <a:normAutofit/>
          </a:bodyPr>
          <a:lstStyle/>
          <a:p>
            <a:r>
              <a:rPr lang="en-US"/>
              <a:t>Problem Framing</a:t>
            </a:r>
          </a:p>
          <a:p>
            <a:r>
              <a:rPr lang="en-US"/>
              <a:t>Data Curation</a:t>
            </a:r>
          </a:p>
          <a:p>
            <a:r>
              <a:rPr lang="en-US"/>
              <a:t>Data Cleaning</a:t>
            </a:r>
          </a:p>
          <a:p>
            <a:r>
              <a:rPr lang="en-US"/>
              <a:t>Natural Language Processing</a:t>
            </a:r>
          </a:p>
          <a:p>
            <a:r>
              <a:rPr lang="en-US"/>
              <a:t>Computational and Categorical Analysis</a:t>
            </a:r>
          </a:p>
          <a:p>
            <a:r>
              <a:rPr lang="en-US"/>
              <a:t>Data Frame Comparison</a:t>
            </a:r>
          </a:p>
          <a:p>
            <a:r>
              <a:rPr lang="en-US"/>
              <a:t>Lessons Learned and Future Work</a:t>
            </a:r>
          </a:p>
        </p:txBody>
      </p:sp>
      <p:sp>
        <p:nvSpPr>
          <p:cNvPr id="4" name="Slide Number Placeholder 3">
            <a:extLst>
              <a:ext uri="{FF2B5EF4-FFF2-40B4-BE49-F238E27FC236}">
                <a16:creationId xmlns:a16="http://schemas.microsoft.com/office/drawing/2014/main" id="{FB0E422B-5106-EBE3-D80C-9C7786A8171A}"/>
              </a:ext>
            </a:extLst>
          </p:cNvPr>
          <p:cNvSpPr>
            <a:spLocks noGrp="1"/>
          </p:cNvSpPr>
          <p:nvPr>
            <p:ph type="sldNum" sz="quarter" idx="12"/>
          </p:nvPr>
        </p:nvSpPr>
        <p:spPr/>
        <p:txBody>
          <a:bodyPr/>
          <a:lstStyle/>
          <a:p>
            <a:fld id="{97532FD7-F9E5-1545-8A05-4A5103D12954}" type="slidenum">
              <a:rPr lang="en-US" smtClean="0"/>
              <a:pPr/>
              <a:t>50</a:t>
            </a:fld>
            <a:endParaRPr lang="en-US"/>
          </a:p>
        </p:txBody>
      </p:sp>
    </p:spTree>
    <p:extLst>
      <p:ext uri="{BB962C8B-B14F-4D97-AF65-F5344CB8AC3E}">
        <p14:creationId xmlns:p14="http://schemas.microsoft.com/office/powerpoint/2010/main" val="1103148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CD54-1ABA-380D-F452-83F8097FBC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8A0886-ED3E-EDD0-68EE-DF7A1D0F0EAF}"/>
              </a:ext>
            </a:extLst>
          </p:cNvPr>
          <p:cNvSpPr>
            <a:spLocks noGrp="1"/>
          </p:cNvSpPr>
          <p:nvPr>
            <p:ph idx="1"/>
          </p:nvPr>
        </p:nvSpPr>
        <p:spPr>
          <a:xfrm>
            <a:off x="762000" y="3124200"/>
            <a:ext cx="7924800" cy="2971800"/>
          </a:xfrm>
        </p:spPr>
        <p:txBody>
          <a:bodyPr/>
          <a:lstStyle/>
          <a:p>
            <a:pPr marL="0" indent="0" algn="ctr">
              <a:buNone/>
            </a:pPr>
            <a:r>
              <a:rPr lang="en-US" sz="4000" b="1"/>
              <a:t>Questions?</a:t>
            </a:r>
          </a:p>
        </p:txBody>
      </p:sp>
      <p:sp>
        <p:nvSpPr>
          <p:cNvPr id="4" name="Slide Number Placeholder 3">
            <a:extLst>
              <a:ext uri="{FF2B5EF4-FFF2-40B4-BE49-F238E27FC236}">
                <a16:creationId xmlns:a16="http://schemas.microsoft.com/office/drawing/2014/main" id="{473E3C2E-1EC7-9D35-B267-9D6DF27144E5}"/>
              </a:ext>
            </a:extLst>
          </p:cNvPr>
          <p:cNvSpPr>
            <a:spLocks noGrp="1"/>
          </p:cNvSpPr>
          <p:nvPr>
            <p:ph type="sldNum" sz="quarter" idx="12"/>
          </p:nvPr>
        </p:nvSpPr>
        <p:spPr/>
        <p:txBody>
          <a:bodyPr/>
          <a:lstStyle/>
          <a:p>
            <a:fld id="{97532FD7-F9E5-1545-8A05-4A5103D12954}" type="slidenum">
              <a:rPr lang="en-US" smtClean="0"/>
              <a:pPr/>
              <a:t>51</a:t>
            </a:fld>
            <a:endParaRPr lang="en-US"/>
          </a:p>
        </p:txBody>
      </p:sp>
    </p:spTree>
    <p:extLst>
      <p:ext uri="{BB962C8B-B14F-4D97-AF65-F5344CB8AC3E}">
        <p14:creationId xmlns:p14="http://schemas.microsoft.com/office/powerpoint/2010/main" val="1374322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F28E-D01A-C64E-CC09-61551D9D2318}"/>
              </a:ext>
            </a:extLst>
          </p:cNvPr>
          <p:cNvSpPr>
            <a:spLocks noGrp="1"/>
          </p:cNvSpPr>
          <p:nvPr>
            <p:ph type="title"/>
          </p:nvPr>
        </p:nvSpPr>
        <p:spPr/>
        <p:txBody>
          <a:bodyPr/>
          <a:lstStyle/>
          <a:p>
            <a:r>
              <a:rPr lang="en-US"/>
              <a:t>Other Slides</a:t>
            </a:r>
          </a:p>
        </p:txBody>
      </p:sp>
      <p:sp>
        <p:nvSpPr>
          <p:cNvPr id="3" name="Content Placeholder 2">
            <a:extLst>
              <a:ext uri="{FF2B5EF4-FFF2-40B4-BE49-F238E27FC236}">
                <a16:creationId xmlns:a16="http://schemas.microsoft.com/office/drawing/2014/main" id="{93A95738-9A4A-23FB-BD9B-6468517133F3}"/>
              </a:ext>
            </a:extLst>
          </p:cNvPr>
          <p:cNvSpPr>
            <a:spLocks noGrp="1"/>
          </p:cNvSpPr>
          <p:nvPr>
            <p:ph idx="1"/>
          </p:nvPr>
        </p:nvSpPr>
        <p:spPr>
          <a:xfrm>
            <a:off x="762000" y="1295400"/>
            <a:ext cx="7924800" cy="476250"/>
          </a:xfrm>
        </p:spPr>
        <p:txBody>
          <a:bodyPr/>
          <a:lstStyle/>
          <a:p>
            <a:r>
              <a:rPr lang="en-US"/>
              <a:t>Boarded false positives</a:t>
            </a:r>
          </a:p>
        </p:txBody>
      </p:sp>
      <p:sp>
        <p:nvSpPr>
          <p:cNvPr id="4" name="Slide Number Placeholder 3">
            <a:extLst>
              <a:ext uri="{FF2B5EF4-FFF2-40B4-BE49-F238E27FC236}">
                <a16:creationId xmlns:a16="http://schemas.microsoft.com/office/drawing/2014/main" id="{7FAABEBF-62AE-C306-1CEE-395213E1749E}"/>
              </a:ext>
            </a:extLst>
          </p:cNvPr>
          <p:cNvSpPr>
            <a:spLocks noGrp="1"/>
          </p:cNvSpPr>
          <p:nvPr>
            <p:ph type="sldNum" sz="quarter" idx="12"/>
          </p:nvPr>
        </p:nvSpPr>
        <p:spPr/>
        <p:txBody>
          <a:bodyPr/>
          <a:lstStyle/>
          <a:p>
            <a:fld id="{97532FD7-F9E5-1545-8A05-4A5103D12954}" type="slidenum">
              <a:rPr lang="en-US" smtClean="0"/>
              <a:pPr/>
              <a:t>52</a:t>
            </a:fld>
            <a:endParaRPr lang="en-US"/>
          </a:p>
        </p:txBody>
      </p:sp>
      <p:pic>
        <p:nvPicPr>
          <p:cNvPr id="6" name="Picture 5">
            <a:extLst>
              <a:ext uri="{FF2B5EF4-FFF2-40B4-BE49-F238E27FC236}">
                <a16:creationId xmlns:a16="http://schemas.microsoft.com/office/drawing/2014/main" id="{B73BAC7F-4711-5150-2E6A-13AD105EE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580" y="1771650"/>
            <a:ext cx="6720840" cy="4712620"/>
          </a:xfrm>
          <a:prstGeom prst="rect">
            <a:avLst/>
          </a:prstGeom>
        </p:spPr>
      </p:pic>
    </p:spTree>
    <p:extLst>
      <p:ext uri="{BB962C8B-B14F-4D97-AF65-F5344CB8AC3E}">
        <p14:creationId xmlns:p14="http://schemas.microsoft.com/office/powerpoint/2010/main" val="361479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86D5-F987-CE5D-463D-ABAF9F2A12F3}"/>
              </a:ext>
            </a:extLst>
          </p:cNvPr>
          <p:cNvSpPr>
            <a:spLocks noGrp="1"/>
          </p:cNvSpPr>
          <p:nvPr>
            <p:ph type="title"/>
          </p:nvPr>
        </p:nvSpPr>
        <p:spPr/>
        <p:txBody>
          <a:bodyPr/>
          <a:lstStyle/>
          <a:p>
            <a:r>
              <a:rPr lang="en-US"/>
              <a:t>Other Slides</a:t>
            </a:r>
          </a:p>
        </p:txBody>
      </p:sp>
      <p:pic>
        <p:nvPicPr>
          <p:cNvPr id="6" name="Content Placeholder 5" descr="A screenshot of a computer&#10;&#10;Description automatically generated">
            <a:extLst>
              <a:ext uri="{FF2B5EF4-FFF2-40B4-BE49-F238E27FC236}">
                <a16:creationId xmlns:a16="http://schemas.microsoft.com/office/drawing/2014/main" id="{AB424349-C899-EFF4-BA13-77BF8C4D30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4638" y="1682750"/>
            <a:ext cx="6559524" cy="4800600"/>
          </a:xfrm>
        </p:spPr>
      </p:pic>
      <p:sp>
        <p:nvSpPr>
          <p:cNvPr id="4" name="Slide Number Placeholder 3">
            <a:extLst>
              <a:ext uri="{FF2B5EF4-FFF2-40B4-BE49-F238E27FC236}">
                <a16:creationId xmlns:a16="http://schemas.microsoft.com/office/drawing/2014/main" id="{6DF6D632-B6A9-92B1-E5B8-37BC74104196}"/>
              </a:ext>
            </a:extLst>
          </p:cNvPr>
          <p:cNvSpPr>
            <a:spLocks noGrp="1"/>
          </p:cNvSpPr>
          <p:nvPr>
            <p:ph type="sldNum" sz="quarter" idx="12"/>
          </p:nvPr>
        </p:nvSpPr>
        <p:spPr/>
        <p:txBody>
          <a:bodyPr/>
          <a:lstStyle/>
          <a:p>
            <a:fld id="{97532FD7-F9E5-1545-8A05-4A5103D12954}" type="slidenum">
              <a:rPr lang="en-US" smtClean="0"/>
              <a:pPr/>
              <a:t>53</a:t>
            </a:fld>
            <a:endParaRPr lang="en-US"/>
          </a:p>
        </p:txBody>
      </p:sp>
      <p:sp>
        <p:nvSpPr>
          <p:cNvPr id="7" name="Content Placeholder 2">
            <a:extLst>
              <a:ext uri="{FF2B5EF4-FFF2-40B4-BE49-F238E27FC236}">
                <a16:creationId xmlns:a16="http://schemas.microsoft.com/office/drawing/2014/main" id="{99E8397D-ECEC-7BD6-CA7D-D13827CE2968}"/>
              </a:ext>
            </a:extLst>
          </p:cNvPr>
          <p:cNvSpPr txBox="1">
            <a:spLocks/>
          </p:cNvSpPr>
          <p:nvPr/>
        </p:nvSpPr>
        <p:spPr bwMode="auto">
          <a:xfrm>
            <a:off x="762000" y="1169670"/>
            <a:ext cx="7924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r>
              <a:rPr lang="en-US" kern="0"/>
              <a:t>Model evaluation</a:t>
            </a:r>
          </a:p>
        </p:txBody>
      </p:sp>
    </p:spTree>
    <p:extLst>
      <p:ext uri="{BB962C8B-B14F-4D97-AF65-F5344CB8AC3E}">
        <p14:creationId xmlns:p14="http://schemas.microsoft.com/office/powerpoint/2010/main" val="68627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C75C9-DDB2-5E66-FFA3-B045DEB3B696}"/>
              </a:ext>
            </a:extLst>
          </p:cNvPr>
          <p:cNvSpPr>
            <a:spLocks noGrp="1"/>
          </p:cNvSpPr>
          <p:nvPr>
            <p:ph type="title"/>
          </p:nvPr>
        </p:nvSpPr>
        <p:spPr/>
        <p:txBody>
          <a:bodyPr/>
          <a:lstStyle/>
          <a:p>
            <a:r>
              <a:rPr lang="en-US"/>
              <a:t>Problem Framing</a:t>
            </a:r>
          </a:p>
        </p:txBody>
      </p:sp>
      <p:sp>
        <p:nvSpPr>
          <p:cNvPr id="4" name="Slide Number Placeholder 3">
            <a:extLst>
              <a:ext uri="{FF2B5EF4-FFF2-40B4-BE49-F238E27FC236}">
                <a16:creationId xmlns:a16="http://schemas.microsoft.com/office/drawing/2014/main" id="{FBA5F43E-474A-535C-FB65-342E770E5941}"/>
              </a:ext>
            </a:extLst>
          </p:cNvPr>
          <p:cNvSpPr>
            <a:spLocks noGrp="1"/>
          </p:cNvSpPr>
          <p:nvPr>
            <p:ph type="sldNum" sz="quarter" idx="12"/>
          </p:nvPr>
        </p:nvSpPr>
        <p:spPr/>
        <p:txBody>
          <a:bodyPr/>
          <a:lstStyle/>
          <a:p>
            <a:fld id="{97532FD7-F9E5-1545-8A05-4A5103D12954}" type="slidenum">
              <a:rPr lang="en-US" smtClean="0"/>
              <a:pPr/>
              <a:t>54</a:t>
            </a:fld>
            <a:endParaRPr lang="en-US"/>
          </a:p>
        </p:txBody>
      </p:sp>
      <p:sp>
        <p:nvSpPr>
          <p:cNvPr id="6" name="Rectangle 5">
            <a:extLst>
              <a:ext uri="{FF2B5EF4-FFF2-40B4-BE49-F238E27FC236}">
                <a16:creationId xmlns:a16="http://schemas.microsoft.com/office/drawing/2014/main" id="{45D01C9D-0E03-66DF-0FA8-F29F70B42A13}"/>
              </a:ext>
            </a:extLst>
          </p:cNvPr>
          <p:cNvSpPr/>
          <p:nvPr/>
        </p:nvSpPr>
        <p:spPr>
          <a:xfrm>
            <a:off x="5312664" y="3921916"/>
            <a:ext cx="731520" cy="86007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F6A55B9-C9C7-0BE0-05A9-07FD765DA71D}"/>
              </a:ext>
            </a:extLst>
          </p:cNvPr>
          <p:cNvCxnSpPr/>
          <p:nvPr/>
        </p:nvCxnSpPr>
        <p:spPr>
          <a:xfrm>
            <a:off x="3557016" y="3921916"/>
            <a:ext cx="1755648" cy="265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0C8DCC0-F7AE-4A22-2B6C-8504D7F5C29C}"/>
              </a:ext>
            </a:extLst>
          </p:cNvPr>
          <p:cNvPicPr>
            <a:picLocks noChangeAspect="1"/>
          </p:cNvPicPr>
          <p:nvPr/>
        </p:nvPicPr>
        <p:blipFill>
          <a:blip r:embed="rId3"/>
          <a:stretch>
            <a:fillRect/>
          </a:stretch>
        </p:blipFill>
        <p:spPr>
          <a:xfrm>
            <a:off x="0" y="2134950"/>
            <a:ext cx="9150865" cy="4724400"/>
          </a:xfrm>
          <a:prstGeom prst="rect">
            <a:avLst/>
          </a:prstGeom>
        </p:spPr>
      </p:pic>
      <p:sp>
        <p:nvSpPr>
          <p:cNvPr id="20" name="Rectangle 19">
            <a:extLst>
              <a:ext uri="{FF2B5EF4-FFF2-40B4-BE49-F238E27FC236}">
                <a16:creationId xmlns:a16="http://schemas.microsoft.com/office/drawing/2014/main" id="{311561C3-1CBF-C64D-19C9-31CEDB2DCFAB}"/>
              </a:ext>
            </a:extLst>
          </p:cNvPr>
          <p:cNvSpPr/>
          <p:nvPr/>
        </p:nvSpPr>
        <p:spPr>
          <a:xfrm>
            <a:off x="1306829" y="4159949"/>
            <a:ext cx="731520" cy="5803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9C65240-94B1-A6C2-8B34-F0A7DF58F0B5}"/>
              </a:ext>
            </a:extLst>
          </p:cNvPr>
          <p:cNvCxnSpPr>
            <a:cxnSpLocks/>
          </p:cNvCxnSpPr>
          <p:nvPr/>
        </p:nvCxnSpPr>
        <p:spPr>
          <a:xfrm>
            <a:off x="2053983" y="4451531"/>
            <a:ext cx="1537706" cy="30795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163C7BB-EEF9-97FE-D982-A4A69631447D}"/>
              </a:ext>
            </a:extLst>
          </p:cNvPr>
          <p:cNvPicPr>
            <a:picLocks noChangeAspect="1"/>
          </p:cNvPicPr>
          <p:nvPr/>
        </p:nvPicPr>
        <p:blipFill>
          <a:blip r:embed="rId4"/>
          <a:stretch>
            <a:fillRect/>
          </a:stretch>
        </p:blipFill>
        <p:spPr>
          <a:xfrm>
            <a:off x="3581021" y="2523670"/>
            <a:ext cx="5231877" cy="3855721"/>
          </a:xfrm>
          <a:prstGeom prst="rect">
            <a:avLst/>
          </a:prstGeom>
          <a:ln w="28575">
            <a:solidFill>
              <a:srgbClr val="C00000"/>
            </a:solidFill>
          </a:ln>
        </p:spPr>
      </p:pic>
      <p:grpSp>
        <p:nvGrpSpPr>
          <p:cNvPr id="10" name="Group 9">
            <a:extLst>
              <a:ext uri="{FF2B5EF4-FFF2-40B4-BE49-F238E27FC236}">
                <a16:creationId xmlns:a16="http://schemas.microsoft.com/office/drawing/2014/main" id="{ED11BF3D-90BF-560C-7804-059FDF6F6D81}"/>
              </a:ext>
            </a:extLst>
          </p:cNvPr>
          <p:cNvGrpSpPr/>
          <p:nvPr/>
        </p:nvGrpSpPr>
        <p:grpSpPr>
          <a:xfrm>
            <a:off x="3652255" y="5522069"/>
            <a:ext cx="404694" cy="600941"/>
            <a:chOff x="2278951" y="4909566"/>
            <a:chExt cx="370614" cy="563459"/>
          </a:xfrm>
        </p:grpSpPr>
        <p:cxnSp>
          <p:nvCxnSpPr>
            <p:cNvPr id="11" name="Straight Arrow Connector 10">
              <a:extLst>
                <a:ext uri="{FF2B5EF4-FFF2-40B4-BE49-F238E27FC236}">
                  <a16:creationId xmlns:a16="http://schemas.microsoft.com/office/drawing/2014/main" id="{355590C5-19DE-1916-B727-3FDA30F5C330}"/>
                </a:ext>
              </a:extLst>
            </p:cNvPr>
            <p:cNvCxnSpPr/>
            <p:nvPr/>
          </p:nvCxnSpPr>
          <p:spPr>
            <a:xfrm flipV="1">
              <a:off x="2293144" y="4909566"/>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EC5499-EE5F-0E95-9080-C39D1627E18D}"/>
                </a:ext>
              </a:extLst>
            </p:cNvPr>
            <p:cNvSpPr txBox="1"/>
            <p:nvPr/>
          </p:nvSpPr>
          <p:spPr>
            <a:xfrm>
              <a:off x="2278951" y="5072915"/>
              <a:ext cx="370614" cy="400110"/>
            </a:xfrm>
            <a:prstGeom prst="rect">
              <a:avLst/>
            </a:prstGeom>
            <a:noFill/>
            <a:ln>
              <a:noFill/>
            </a:ln>
          </p:spPr>
          <p:txBody>
            <a:bodyPr wrap="none" rtlCol="0">
              <a:spAutoFit/>
            </a:bodyPr>
            <a:lstStyle/>
            <a:p>
              <a:r>
                <a:rPr lang="en-US" sz="2000" b="1"/>
                <a:t>N</a:t>
              </a:r>
            </a:p>
          </p:txBody>
        </p:sp>
      </p:grpSp>
      <p:grpSp>
        <p:nvGrpSpPr>
          <p:cNvPr id="14" name="Group 13">
            <a:extLst>
              <a:ext uri="{FF2B5EF4-FFF2-40B4-BE49-F238E27FC236}">
                <a16:creationId xmlns:a16="http://schemas.microsoft.com/office/drawing/2014/main" id="{11A5EAAD-CD7C-4EEC-0F6F-1C552B16E059}"/>
              </a:ext>
            </a:extLst>
          </p:cNvPr>
          <p:cNvGrpSpPr/>
          <p:nvPr/>
        </p:nvGrpSpPr>
        <p:grpSpPr>
          <a:xfrm>
            <a:off x="3652257" y="6123022"/>
            <a:ext cx="838943" cy="269220"/>
            <a:chOff x="2174806" y="6169025"/>
            <a:chExt cx="514102" cy="252427"/>
          </a:xfrm>
        </p:grpSpPr>
        <p:grpSp>
          <p:nvGrpSpPr>
            <p:cNvPr id="22" name="Group 21">
              <a:extLst>
                <a:ext uri="{FF2B5EF4-FFF2-40B4-BE49-F238E27FC236}">
                  <a16:creationId xmlns:a16="http://schemas.microsoft.com/office/drawing/2014/main" id="{37D0531F-43B4-36EE-277C-EA466BDFE718}"/>
                </a:ext>
              </a:extLst>
            </p:cNvPr>
            <p:cNvGrpSpPr/>
            <p:nvPr/>
          </p:nvGrpSpPr>
          <p:grpSpPr>
            <a:xfrm>
              <a:off x="2174806" y="6169025"/>
              <a:ext cx="369177" cy="152400"/>
              <a:chOff x="2122170" y="6286402"/>
              <a:chExt cx="327660" cy="152400"/>
            </a:xfrm>
          </p:grpSpPr>
          <p:cxnSp>
            <p:nvCxnSpPr>
              <p:cNvPr id="24" name="Straight Connector 23">
                <a:extLst>
                  <a:ext uri="{FF2B5EF4-FFF2-40B4-BE49-F238E27FC236}">
                    <a16:creationId xmlns:a16="http://schemas.microsoft.com/office/drawing/2014/main" id="{3AFE238A-95D3-384E-2D09-3667A6DFB04B}"/>
                  </a:ext>
                </a:extLst>
              </p:cNvPr>
              <p:cNvCxnSpPr>
                <a:cxnSpLocks/>
              </p:cNvCxnSpPr>
              <p:nvPr/>
            </p:nvCxnSpPr>
            <p:spPr>
              <a:xfrm>
                <a:off x="2122170" y="6360270"/>
                <a:ext cx="3276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4F9C114E-A193-2DFC-E127-D2F0135F6DBE}"/>
                  </a:ext>
                </a:extLst>
              </p:cNvPr>
              <p:cNvCxnSpPr>
                <a:cxnSpLocks/>
              </p:cNvCxnSpPr>
              <p:nvPr/>
            </p:nvCxnSpPr>
            <p:spPr>
              <a:xfrm flipV="1">
                <a:off x="2122646"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58A1DBC-9BAF-582B-1046-8B84C51FE20C}"/>
                  </a:ext>
                </a:extLst>
              </p:cNvPr>
              <p:cNvCxnSpPr>
                <a:cxnSpLocks/>
              </p:cNvCxnSpPr>
              <p:nvPr/>
            </p:nvCxnSpPr>
            <p:spPr>
              <a:xfrm flipV="1">
                <a:off x="2449830"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CA3A41F3-2588-C8AA-E0FE-661553765412}"/>
                </a:ext>
              </a:extLst>
            </p:cNvPr>
            <p:cNvSpPr txBox="1"/>
            <p:nvPr/>
          </p:nvSpPr>
          <p:spPr>
            <a:xfrm>
              <a:off x="2190053" y="6221397"/>
              <a:ext cx="498855" cy="200055"/>
            </a:xfrm>
            <a:prstGeom prst="rect">
              <a:avLst/>
            </a:prstGeom>
            <a:noFill/>
            <a:ln>
              <a:noFill/>
            </a:ln>
          </p:spPr>
          <p:txBody>
            <a:bodyPr wrap="none" rtlCol="0">
              <a:spAutoFit/>
            </a:bodyPr>
            <a:lstStyle/>
            <a:p>
              <a:r>
                <a:rPr lang="en-US" sz="700" b="1"/>
                <a:t>100 NM</a:t>
              </a:r>
            </a:p>
          </p:txBody>
        </p:sp>
      </p:grpSp>
      <p:grpSp>
        <p:nvGrpSpPr>
          <p:cNvPr id="31" name="Group 30">
            <a:extLst>
              <a:ext uri="{FF2B5EF4-FFF2-40B4-BE49-F238E27FC236}">
                <a16:creationId xmlns:a16="http://schemas.microsoft.com/office/drawing/2014/main" id="{27F9B96D-77EA-0FBE-B711-79219D221F8F}"/>
              </a:ext>
            </a:extLst>
          </p:cNvPr>
          <p:cNvGrpSpPr/>
          <p:nvPr/>
        </p:nvGrpSpPr>
        <p:grpSpPr>
          <a:xfrm>
            <a:off x="3591688" y="2530148"/>
            <a:ext cx="5221209" cy="369332"/>
            <a:chOff x="1276351" y="2237419"/>
            <a:chExt cx="4139578" cy="369332"/>
          </a:xfrm>
        </p:grpSpPr>
        <p:sp>
          <p:nvSpPr>
            <p:cNvPr id="33" name="Rectangle 32">
              <a:extLst>
                <a:ext uri="{FF2B5EF4-FFF2-40B4-BE49-F238E27FC236}">
                  <a16:creationId xmlns:a16="http://schemas.microsoft.com/office/drawing/2014/main" id="{B8AC9A52-568A-F2B2-0B66-E4999B606218}"/>
                </a:ext>
              </a:extLst>
            </p:cNvPr>
            <p:cNvSpPr/>
            <p:nvPr/>
          </p:nvSpPr>
          <p:spPr>
            <a:xfrm>
              <a:off x="1276351" y="2247670"/>
              <a:ext cx="4139578" cy="35080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39" name="TextBox 38">
              <a:extLst>
                <a:ext uri="{FF2B5EF4-FFF2-40B4-BE49-F238E27FC236}">
                  <a16:creationId xmlns:a16="http://schemas.microsoft.com/office/drawing/2014/main" id="{DEB5E0E5-660B-E958-7602-969D591C3185}"/>
                </a:ext>
              </a:extLst>
            </p:cNvPr>
            <p:cNvSpPr txBox="1"/>
            <p:nvPr/>
          </p:nvSpPr>
          <p:spPr>
            <a:xfrm>
              <a:off x="2215355" y="2237419"/>
              <a:ext cx="2289433" cy="369332"/>
            </a:xfrm>
            <a:prstGeom prst="rect">
              <a:avLst/>
            </a:prstGeom>
            <a:noFill/>
          </p:spPr>
          <p:txBody>
            <a:bodyPr wrap="square" rtlCol="0">
              <a:spAutoFit/>
            </a:bodyPr>
            <a:lstStyle/>
            <a:p>
              <a:pPr algn="ctr"/>
              <a:r>
                <a:rPr lang="en-US" b="1">
                  <a:solidFill>
                    <a:schemeClr val="bg1"/>
                  </a:solidFill>
                </a:rPr>
                <a:t>Gulf of Guinea</a:t>
              </a:r>
            </a:p>
          </p:txBody>
        </p:sp>
      </p:grpSp>
      <p:sp>
        <p:nvSpPr>
          <p:cNvPr id="40" name="Rectangle 39">
            <a:extLst>
              <a:ext uri="{FF2B5EF4-FFF2-40B4-BE49-F238E27FC236}">
                <a16:creationId xmlns:a16="http://schemas.microsoft.com/office/drawing/2014/main" id="{5A60FB73-C8D8-FD7C-884E-FABF52EF9D8C}"/>
              </a:ext>
            </a:extLst>
          </p:cNvPr>
          <p:cNvSpPr/>
          <p:nvPr/>
        </p:nvSpPr>
        <p:spPr>
          <a:xfrm>
            <a:off x="-6865" y="786096"/>
            <a:ext cx="9150865" cy="13309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41" name="TextBox 40">
            <a:extLst>
              <a:ext uri="{FF2B5EF4-FFF2-40B4-BE49-F238E27FC236}">
                <a16:creationId xmlns:a16="http://schemas.microsoft.com/office/drawing/2014/main" id="{6F265B65-6228-B6B0-71E1-1B16F9D6A6A8}"/>
              </a:ext>
            </a:extLst>
          </p:cNvPr>
          <p:cNvSpPr txBox="1"/>
          <p:nvPr/>
        </p:nvSpPr>
        <p:spPr>
          <a:xfrm>
            <a:off x="3028057" y="875574"/>
            <a:ext cx="3004065" cy="1200329"/>
          </a:xfrm>
          <a:prstGeom prst="rect">
            <a:avLst/>
          </a:prstGeom>
          <a:noFill/>
        </p:spPr>
        <p:txBody>
          <a:bodyPr wrap="square" rtlCol="0">
            <a:spAutoFit/>
          </a:bodyPr>
          <a:lstStyle/>
          <a:p>
            <a:pPr algn="ctr"/>
            <a:r>
              <a:rPr lang="en-US" b="1" u="sng">
                <a:solidFill>
                  <a:schemeClr val="bg1"/>
                </a:solidFill>
              </a:rPr>
              <a:t>Trade Volume</a:t>
            </a:r>
            <a:r>
              <a:rPr lang="en-US" b="1">
                <a:solidFill>
                  <a:schemeClr val="bg1"/>
                </a:solidFill>
              </a:rPr>
              <a:t>:</a:t>
            </a:r>
            <a:r>
              <a:rPr lang="en-US" b="1" u="sng">
                <a:solidFill>
                  <a:schemeClr val="bg1"/>
                </a:solidFill>
              </a:rPr>
              <a:t> </a:t>
            </a:r>
          </a:p>
          <a:p>
            <a:pPr algn="ctr"/>
            <a:r>
              <a:rPr lang="en-US" b="1">
                <a:solidFill>
                  <a:schemeClr val="bg1"/>
                </a:solidFill>
              </a:rPr>
              <a:t>25% African</a:t>
            </a:r>
            <a:br>
              <a:rPr lang="en-US" b="1">
                <a:solidFill>
                  <a:schemeClr val="bg1"/>
                </a:solidFill>
              </a:rPr>
            </a:br>
            <a:r>
              <a:rPr lang="en-US" b="1">
                <a:solidFill>
                  <a:schemeClr val="bg1"/>
                </a:solidFill>
              </a:rPr>
              <a:t> Maritime traffic</a:t>
            </a:r>
          </a:p>
          <a:p>
            <a:pPr algn="ctr"/>
            <a:r>
              <a:rPr lang="en-US" b="1">
                <a:solidFill>
                  <a:schemeClr val="bg1"/>
                </a:solidFill>
              </a:rPr>
              <a:t>1500 Ships daily</a:t>
            </a:r>
          </a:p>
        </p:txBody>
      </p:sp>
      <p:sp>
        <p:nvSpPr>
          <p:cNvPr id="44" name="TextBox 43">
            <a:extLst>
              <a:ext uri="{FF2B5EF4-FFF2-40B4-BE49-F238E27FC236}">
                <a16:creationId xmlns:a16="http://schemas.microsoft.com/office/drawing/2014/main" id="{DEF11E56-B669-74F7-F8E0-BECE873858FA}"/>
              </a:ext>
            </a:extLst>
          </p:cNvPr>
          <p:cNvSpPr txBox="1"/>
          <p:nvPr/>
        </p:nvSpPr>
        <p:spPr>
          <a:xfrm>
            <a:off x="6016418" y="875574"/>
            <a:ext cx="3158439" cy="1200329"/>
          </a:xfrm>
          <a:prstGeom prst="rect">
            <a:avLst/>
          </a:prstGeom>
          <a:noFill/>
        </p:spPr>
        <p:txBody>
          <a:bodyPr wrap="square" rtlCol="0">
            <a:spAutoFit/>
          </a:bodyPr>
          <a:lstStyle/>
          <a:p>
            <a:pPr algn="ctr"/>
            <a:r>
              <a:rPr lang="en-US" b="1" u="sng">
                <a:solidFill>
                  <a:schemeClr val="bg1"/>
                </a:solidFill>
              </a:rPr>
              <a:t>Facts </a:t>
            </a:r>
            <a:r>
              <a:rPr lang="en-US" b="1">
                <a:solidFill>
                  <a:schemeClr val="bg1"/>
                </a:solidFill>
              </a:rPr>
              <a:t>:</a:t>
            </a:r>
          </a:p>
          <a:p>
            <a:pPr algn="ctr"/>
            <a:r>
              <a:rPr lang="en-US" b="1">
                <a:solidFill>
                  <a:schemeClr val="bg1"/>
                </a:solidFill>
              </a:rPr>
              <a:t>Est $1.925 billion lost annually in direct and indirect costs due to piracy</a:t>
            </a:r>
          </a:p>
        </p:txBody>
      </p:sp>
      <p:sp>
        <p:nvSpPr>
          <p:cNvPr id="45" name="TextBox 44">
            <a:extLst>
              <a:ext uri="{FF2B5EF4-FFF2-40B4-BE49-F238E27FC236}">
                <a16:creationId xmlns:a16="http://schemas.microsoft.com/office/drawing/2014/main" id="{3CA1E4D7-02DE-F78E-BBEE-4BC3BB829FC3}"/>
              </a:ext>
            </a:extLst>
          </p:cNvPr>
          <p:cNvSpPr txBox="1"/>
          <p:nvPr/>
        </p:nvSpPr>
        <p:spPr>
          <a:xfrm>
            <a:off x="23992" y="875574"/>
            <a:ext cx="3004065" cy="1200329"/>
          </a:xfrm>
          <a:prstGeom prst="rect">
            <a:avLst/>
          </a:prstGeom>
          <a:noFill/>
        </p:spPr>
        <p:txBody>
          <a:bodyPr wrap="square" rtlCol="0">
            <a:spAutoFit/>
          </a:bodyPr>
          <a:lstStyle/>
          <a:p>
            <a:pPr algn="ctr"/>
            <a:r>
              <a:rPr lang="en-US" b="1" u="sng">
                <a:solidFill>
                  <a:schemeClr val="bg1"/>
                </a:solidFill>
              </a:rPr>
              <a:t>Significance</a:t>
            </a:r>
            <a:r>
              <a:rPr lang="en-US" b="1">
                <a:solidFill>
                  <a:schemeClr val="bg1"/>
                </a:solidFill>
              </a:rPr>
              <a:t>:</a:t>
            </a:r>
          </a:p>
          <a:p>
            <a:pPr algn="ctr"/>
            <a:r>
              <a:rPr lang="en-US" b="1">
                <a:solidFill>
                  <a:schemeClr val="bg1"/>
                </a:solidFill>
              </a:rPr>
              <a:t>Main shipping zone for African Resources to rest of world</a:t>
            </a:r>
          </a:p>
        </p:txBody>
      </p:sp>
    </p:spTree>
    <p:extLst>
      <p:ext uri="{BB962C8B-B14F-4D97-AF65-F5344CB8AC3E}">
        <p14:creationId xmlns:p14="http://schemas.microsoft.com/office/powerpoint/2010/main" val="1875619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C75C9-DDB2-5E66-FFA3-B045DEB3B696}"/>
              </a:ext>
            </a:extLst>
          </p:cNvPr>
          <p:cNvSpPr>
            <a:spLocks noGrp="1"/>
          </p:cNvSpPr>
          <p:nvPr>
            <p:ph type="title"/>
          </p:nvPr>
        </p:nvSpPr>
        <p:spPr/>
        <p:txBody>
          <a:bodyPr/>
          <a:lstStyle/>
          <a:p>
            <a:r>
              <a:rPr lang="en-US"/>
              <a:t>Problem Framing</a:t>
            </a:r>
          </a:p>
        </p:txBody>
      </p:sp>
      <p:sp>
        <p:nvSpPr>
          <p:cNvPr id="4" name="Slide Number Placeholder 3">
            <a:extLst>
              <a:ext uri="{FF2B5EF4-FFF2-40B4-BE49-F238E27FC236}">
                <a16:creationId xmlns:a16="http://schemas.microsoft.com/office/drawing/2014/main" id="{FBA5F43E-474A-535C-FB65-342E770E5941}"/>
              </a:ext>
            </a:extLst>
          </p:cNvPr>
          <p:cNvSpPr>
            <a:spLocks noGrp="1"/>
          </p:cNvSpPr>
          <p:nvPr>
            <p:ph type="sldNum" sz="quarter" idx="12"/>
          </p:nvPr>
        </p:nvSpPr>
        <p:spPr/>
        <p:txBody>
          <a:bodyPr/>
          <a:lstStyle/>
          <a:p>
            <a:fld id="{97532FD7-F9E5-1545-8A05-4A5103D12954}" type="slidenum">
              <a:rPr lang="en-US" smtClean="0"/>
              <a:pPr/>
              <a:t>55</a:t>
            </a:fld>
            <a:endParaRPr lang="en-US"/>
          </a:p>
        </p:txBody>
      </p:sp>
      <p:sp>
        <p:nvSpPr>
          <p:cNvPr id="6" name="Rectangle 5">
            <a:extLst>
              <a:ext uri="{FF2B5EF4-FFF2-40B4-BE49-F238E27FC236}">
                <a16:creationId xmlns:a16="http://schemas.microsoft.com/office/drawing/2014/main" id="{45D01C9D-0E03-66DF-0FA8-F29F70B42A13}"/>
              </a:ext>
            </a:extLst>
          </p:cNvPr>
          <p:cNvSpPr/>
          <p:nvPr/>
        </p:nvSpPr>
        <p:spPr>
          <a:xfrm>
            <a:off x="5312664" y="3921916"/>
            <a:ext cx="731520" cy="86007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F6A55B9-C9C7-0BE0-05A9-07FD765DA71D}"/>
              </a:ext>
            </a:extLst>
          </p:cNvPr>
          <p:cNvCxnSpPr/>
          <p:nvPr/>
        </p:nvCxnSpPr>
        <p:spPr>
          <a:xfrm>
            <a:off x="3557016" y="3921916"/>
            <a:ext cx="1755648" cy="265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0C8DCC0-F7AE-4A22-2B6C-8504D7F5C29C}"/>
              </a:ext>
            </a:extLst>
          </p:cNvPr>
          <p:cNvPicPr>
            <a:picLocks noChangeAspect="1"/>
          </p:cNvPicPr>
          <p:nvPr/>
        </p:nvPicPr>
        <p:blipFill>
          <a:blip r:embed="rId3"/>
          <a:stretch>
            <a:fillRect/>
          </a:stretch>
        </p:blipFill>
        <p:spPr>
          <a:xfrm>
            <a:off x="0" y="2134950"/>
            <a:ext cx="9150865" cy="4724400"/>
          </a:xfrm>
          <a:prstGeom prst="rect">
            <a:avLst/>
          </a:prstGeom>
        </p:spPr>
      </p:pic>
      <p:sp>
        <p:nvSpPr>
          <p:cNvPr id="5" name="Rectangle 4">
            <a:extLst>
              <a:ext uri="{FF2B5EF4-FFF2-40B4-BE49-F238E27FC236}">
                <a16:creationId xmlns:a16="http://schemas.microsoft.com/office/drawing/2014/main" id="{E972AC32-EDB8-7110-88BF-6A297BDE4B5E}"/>
              </a:ext>
            </a:extLst>
          </p:cNvPr>
          <p:cNvSpPr/>
          <p:nvPr/>
        </p:nvSpPr>
        <p:spPr>
          <a:xfrm>
            <a:off x="-6865" y="786096"/>
            <a:ext cx="9150865" cy="13309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20" name="Rectangle 19">
            <a:extLst>
              <a:ext uri="{FF2B5EF4-FFF2-40B4-BE49-F238E27FC236}">
                <a16:creationId xmlns:a16="http://schemas.microsoft.com/office/drawing/2014/main" id="{311561C3-1CBF-C64D-19C9-31CEDB2DCFAB}"/>
              </a:ext>
            </a:extLst>
          </p:cNvPr>
          <p:cNvSpPr/>
          <p:nvPr/>
        </p:nvSpPr>
        <p:spPr>
          <a:xfrm>
            <a:off x="6937614" y="3903986"/>
            <a:ext cx="1163970" cy="124408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9C65240-94B1-A6C2-8B34-F0A7DF58F0B5}"/>
              </a:ext>
            </a:extLst>
          </p:cNvPr>
          <p:cNvCxnSpPr>
            <a:cxnSpLocks/>
          </p:cNvCxnSpPr>
          <p:nvPr/>
        </p:nvCxnSpPr>
        <p:spPr>
          <a:xfrm>
            <a:off x="5415928" y="4236180"/>
            <a:ext cx="1537706" cy="30795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10AE572-45C5-580D-F332-427D0797CF9E}"/>
              </a:ext>
            </a:extLst>
          </p:cNvPr>
          <p:cNvGrpSpPr/>
          <p:nvPr/>
        </p:nvGrpSpPr>
        <p:grpSpPr>
          <a:xfrm>
            <a:off x="1428279" y="5664863"/>
            <a:ext cx="404694" cy="600941"/>
            <a:chOff x="2278951" y="4909566"/>
            <a:chExt cx="370614" cy="563459"/>
          </a:xfrm>
        </p:grpSpPr>
        <p:cxnSp>
          <p:nvCxnSpPr>
            <p:cNvPr id="27" name="Straight Arrow Connector 26">
              <a:extLst>
                <a:ext uri="{FF2B5EF4-FFF2-40B4-BE49-F238E27FC236}">
                  <a16:creationId xmlns:a16="http://schemas.microsoft.com/office/drawing/2014/main" id="{D8B9A201-BD45-EFF9-8DB4-A1DB1A8D280C}"/>
                </a:ext>
              </a:extLst>
            </p:cNvPr>
            <p:cNvCxnSpPr/>
            <p:nvPr/>
          </p:nvCxnSpPr>
          <p:spPr>
            <a:xfrm flipV="1">
              <a:off x="2293144" y="4909566"/>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91B308-9517-2363-CB55-618ED8F594EB}"/>
                </a:ext>
              </a:extLst>
            </p:cNvPr>
            <p:cNvSpPr txBox="1"/>
            <p:nvPr/>
          </p:nvSpPr>
          <p:spPr>
            <a:xfrm>
              <a:off x="2278951" y="5072915"/>
              <a:ext cx="370614" cy="400110"/>
            </a:xfrm>
            <a:prstGeom prst="rect">
              <a:avLst/>
            </a:prstGeom>
            <a:noFill/>
            <a:ln>
              <a:noFill/>
            </a:ln>
          </p:spPr>
          <p:txBody>
            <a:bodyPr wrap="none" rtlCol="0">
              <a:spAutoFit/>
            </a:bodyPr>
            <a:lstStyle/>
            <a:p>
              <a:r>
                <a:rPr lang="en-US" sz="2000" b="1"/>
                <a:t>N</a:t>
              </a:r>
            </a:p>
          </p:txBody>
        </p:sp>
      </p:grpSp>
      <p:grpSp>
        <p:nvGrpSpPr>
          <p:cNvPr id="37" name="Group 36">
            <a:extLst>
              <a:ext uri="{FF2B5EF4-FFF2-40B4-BE49-F238E27FC236}">
                <a16:creationId xmlns:a16="http://schemas.microsoft.com/office/drawing/2014/main" id="{9EA88663-FCB8-8D1D-480D-D97A4199EDEE}"/>
              </a:ext>
            </a:extLst>
          </p:cNvPr>
          <p:cNvGrpSpPr/>
          <p:nvPr/>
        </p:nvGrpSpPr>
        <p:grpSpPr>
          <a:xfrm>
            <a:off x="1359046" y="6224691"/>
            <a:ext cx="544727" cy="321960"/>
            <a:chOff x="2109966" y="6169025"/>
            <a:chExt cx="498855" cy="301878"/>
          </a:xfrm>
        </p:grpSpPr>
        <p:grpSp>
          <p:nvGrpSpPr>
            <p:cNvPr id="35" name="Group 34">
              <a:extLst>
                <a:ext uri="{FF2B5EF4-FFF2-40B4-BE49-F238E27FC236}">
                  <a16:creationId xmlns:a16="http://schemas.microsoft.com/office/drawing/2014/main" id="{73290839-BC19-43D9-2BAE-F43B89F07F86}"/>
                </a:ext>
              </a:extLst>
            </p:cNvPr>
            <p:cNvGrpSpPr/>
            <p:nvPr/>
          </p:nvGrpSpPr>
          <p:grpSpPr>
            <a:xfrm>
              <a:off x="2174806" y="6169025"/>
              <a:ext cx="369177" cy="152400"/>
              <a:chOff x="2122170" y="6286402"/>
              <a:chExt cx="327660" cy="152400"/>
            </a:xfrm>
          </p:grpSpPr>
          <p:cxnSp>
            <p:nvCxnSpPr>
              <p:cNvPr id="25" name="Straight Connector 24">
                <a:extLst>
                  <a:ext uri="{FF2B5EF4-FFF2-40B4-BE49-F238E27FC236}">
                    <a16:creationId xmlns:a16="http://schemas.microsoft.com/office/drawing/2014/main" id="{4F9A457E-CDEF-C81F-70C1-5132F6169C36}"/>
                  </a:ext>
                </a:extLst>
              </p:cNvPr>
              <p:cNvCxnSpPr>
                <a:cxnSpLocks/>
              </p:cNvCxnSpPr>
              <p:nvPr/>
            </p:nvCxnSpPr>
            <p:spPr>
              <a:xfrm>
                <a:off x="2122170" y="6360270"/>
                <a:ext cx="3276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C0DF00B-AE17-E975-6E49-0EF3D331145C}"/>
                  </a:ext>
                </a:extLst>
              </p:cNvPr>
              <p:cNvCxnSpPr>
                <a:cxnSpLocks/>
              </p:cNvCxnSpPr>
              <p:nvPr/>
            </p:nvCxnSpPr>
            <p:spPr>
              <a:xfrm flipV="1">
                <a:off x="2122646"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AF37F2EE-7AC8-342E-E3D0-A2D21EB41C32}"/>
                  </a:ext>
                </a:extLst>
              </p:cNvPr>
              <p:cNvCxnSpPr>
                <a:cxnSpLocks/>
              </p:cNvCxnSpPr>
              <p:nvPr/>
            </p:nvCxnSpPr>
            <p:spPr>
              <a:xfrm flipV="1">
                <a:off x="2449830"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sp>
          <p:nvSpPr>
            <p:cNvPr id="36" name="TextBox 35">
              <a:extLst>
                <a:ext uri="{FF2B5EF4-FFF2-40B4-BE49-F238E27FC236}">
                  <a16:creationId xmlns:a16="http://schemas.microsoft.com/office/drawing/2014/main" id="{D40A4FE6-3CCD-335F-6692-993C9AFFDD62}"/>
                </a:ext>
              </a:extLst>
            </p:cNvPr>
            <p:cNvSpPr txBox="1"/>
            <p:nvPr/>
          </p:nvSpPr>
          <p:spPr>
            <a:xfrm>
              <a:off x="2109966" y="6270848"/>
              <a:ext cx="498855" cy="200055"/>
            </a:xfrm>
            <a:prstGeom prst="rect">
              <a:avLst/>
            </a:prstGeom>
            <a:noFill/>
            <a:ln>
              <a:noFill/>
            </a:ln>
          </p:spPr>
          <p:txBody>
            <a:bodyPr wrap="none" rtlCol="0">
              <a:spAutoFit/>
            </a:bodyPr>
            <a:lstStyle/>
            <a:p>
              <a:r>
                <a:rPr lang="en-US" sz="700" b="1"/>
                <a:t>100 NM</a:t>
              </a:r>
            </a:p>
          </p:txBody>
        </p:sp>
      </p:grpSp>
      <p:sp>
        <p:nvSpPr>
          <p:cNvPr id="42" name="TextBox 41">
            <a:extLst>
              <a:ext uri="{FF2B5EF4-FFF2-40B4-BE49-F238E27FC236}">
                <a16:creationId xmlns:a16="http://schemas.microsoft.com/office/drawing/2014/main" id="{26B0A086-18C7-A8FD-5C57-230715084154}"/>
              </a:ext>
            </a:extLst>
          </p:cNvPr>
          <p:cNvSpPr txBox="1"/>
          <p:nvPr/>
        </p:nvSpPr>
        <p:spPr>
          <a:xfrm>
            <a:off x="3028057" y="875574"/>
            <a:ext cx="3004065" cy="1200329"/>
          </a:xfrm>
          <a:prstGeom prst="rect">
            <a:avLst/>
          </a:prstGeom>
          <a:noFill/>
        </p:spPr>
        <p:txBody>
          <a:bodyPr wrap="square" rtlCol="0">
            <a:spAutoFit/>
          </a:bodyPr>
          <a:lstStyle/>
          <a:p>
            <a:pPr algn="ctr"/>
            <a:r>
              <a:rPr lang="en-US" b="1" u="sng">
                <a:solidFill>
                  <a:schemeClr val="bg1"/>
                </a:solidFill>
              </a:rPr>
              <a:t>Trade Volume</a:t>
            </a:r>
            <a:r>
              <a:rPr lang="en-US" b="1">
                <a:solidFill>
                  <a:schemeClr val="bg1"/>
                </a:solidFill>
              </a:rPr>
              <a:t>:</a:t>
            </a:r>
            <a:r>
              <a:rPr lang="en-US" b="1" u="sng">
                <a:solidFill>
                  <a:schemeClr val="bg1"/>
                </a:solidFill>
              </a:rPr>
              <a:t> </a:t>
            </a:r>
          </a:p>
          <a:p>
            <a:pPr algn="ctr"/>
            <a:r>
              <a:rPr lang="en-US" b="1">
                <a:solidFill>
                  <a:schemeClr val="bg1"/>
                </a:solidFill>
              </a:rPr>
              <a:t>$3.5 trillion annually</a:t>
            </a:r>
          </a:p>
          <a:p>
            <a:pPr algn="ctr"/>
            <a:r>
              <a:rPr lang="en-US" b="1">
                <a:solidFill>
                  <a:schemeClr val="bg1"/>
                </a:solidFill>
              </a:rPr>
              <a:t>30% of Worldwide Trade</a:t>
            </a:r>
          </a:p>
          <a:p>
            <a:pPr algn="ctr"/>
            <a:r>
              <a:rPr lang="en-US" b="1">
                <a:solidFill>
                  <a:schemeClr val="bg1"/>
                </a:solidFill>
              </a:rPr>
              <a:t>94k+ Ships annually</a:t>
            </a:r>
          </a:p>
        </p:txBody>
      </p:sp>
      <p:grpSp>
        <p:nvGrpSpPr>
          <p:cNvPr id="22" name="Group 21">
            <a:extLst>
              <a:ext uri="{FF2B5EF4-FFF2-40B4-BE49-F238E27FC236}">
                <a16:creationId xmlns:a16="http://schemas.microsoft.com/office/drawing/2014/main" id="{2DFFF79E-5E33-CCDA-BAAA-BF6F2F35DE3C}"/>
              </a:ext>
            </a:extLst>
          </p:cNvPr>
          <p:cNvGrpSpPr/>
          <p:nvPr/>
        </p:nvGrpSpPr>
        <p:grpSpPr>
          <a:xfrm>
            <a:off x="1276350" y="2237419"/>
            <a:ext cx="4139579" cy="4316502"/>
            <a:chOff x="1276350" y="2237419"/>
            <a:chExt cx="4139579" cy="4316502"/>
          </a:xfrm>
        </p:grpSpPr>
        <p:grpSp>
          <p:nvGrpSpPr>
            <p:cNvPr id="15" name="Group 14">
              <a:extLst>
                <a:ext uri="{FF2B5EF4-FFF2-40B4-BE49-F238E27FC236}">
                  <a16:creationId xmlns:a16="http://schemas.microsoft.com/office/drawing/2014/main" id="{9F9D0520-E295-739C-E7C4-C478DD43C4FA}"/>
                </a:ext>
              </a:extLst>
            </p:cNvPr>
            <p:cNvGrpSpPr/>
            <p:nvPr/>
          </p:nvGrpSpPr>
          <p:grpSpPr>
            <a:xfrm>
              <a:off x="1276350" y="2266951"/>
              <a:ext cx="4139578" cy="4286970"/>
              <a:chOff x="781022" y="2553066"/>
              <a:chExt cx="3790978" cy="4019579"/>
            </a:xfrm>
          </p:grpSpPr>
          <p:pic>
            <p:nvPicPr>
              <p:cNvPr id="16" name="Picture 15">
                <a:extLst>
                  <a:ext uri="{FF2B5EF4-FFF2-40B4-BE49-F238E27FC236}">
                    <a16:creationId xmlns:a16="http://schemas.microsoft.com/office/drawing/2014/main" id="{2E5D4330-C471-0BFE-44B2-A95ECC288456}"/>
                  </a:ext>
                </a:extLst>
              </p:cNvPr>
              <p:cNvPicPr>
                <a:picLocks noChangeAspect="1"/>
              </p:cNvPicPr>
              <p:nvPr/>
            </p:nvPicPr>
            <p:blipFill>
              <a:blip r:embed="rId4"/>
              <a:stretch>
                <a:fillRect/>
              </a:stretch>
            </p:blipFill>
            <p:spPr>
              <a:xfrm>
                <a:off x="781022" y="2553066"/>
                <a:ext cx="3790978" cy="4019579"/>
              </a:xfrm>
              <a:prstGeom prst="rect">
                <a:avLst/>
              </a:prstGeom>
              <a:ln w="28575">
                <a:solidFill>
                  <a:srgbClr val="C00000"/>
                </a:solidFill>
              </a:ln>
            </p:spPr>
          </p:pic>
          <p:grpSp>
            <p:nvGrpSpPr>
              <p:cNvPr id="17" name="Group 16">
                <a:extLst>
                  <a:ext uri="{FF2B5EF4-FFF2-40B4-BE49-F238E27FC236}">
                    <a16:creationId xmlns:a16="http://schemas.microsoft.com/office/drawing/2014/main" id="{C2C265C4-2ECB-4CEA-6819-37B3478E80F4}"/>
                  </a:ext>
                </a:extLst>
              </p:cNvPr>
              <p:cNvGrpSpPr/>
              <p:nvPr/>
            </p:nvGrpSpPr>
            <p:grpSpPr>
              <a:xfrm>
                <a:off x="1051560" y="3100253"/>
                <a:ext cx="2185416" cy="1554043"/>
                <a:chOff x="1051560" y="3100253"/>
                <a:chExt cx="2185416" cy="1554043"/>
              </a:xfrm>
            </p:grpSpPr>
            <p:sp>
              <p:nvSpPr>
                <p:cNvPr id="18" name="Freeform: Shape 17">
                  <a:extLst>
                    <a:ext uri="{FF2B5EF4-FFF2-40B4-BE49-F238E27FC236}">
                      <a16:creationId xmlns:a16="http://schemas.microsoft.com/office/drawing/2014/main" id="{DC674E0D-2FBC-7EDB-FED0-BDA12621B57C}"/>
                    </a:ext>
                  </a:extLst>
                </p:cNvPr>
                <p:cNvSpPr/>
                <p:nvPr/>
              </p:nvSpPr>
              <p:spPr>
                <a:xfrm>
                  <a:off x="1051560" y="3291840"/>
                  <a:ext cx="2139696" cy="1362456"/>
                </a:xfrm>
                <a:custGeom>
                  <a:avLst/>
                  <a:gdLst>
                    <a:gd name="connsiteX0" fmla="*/ 0 w 2139696"/>
                    <a:gd name="connsiteY0" fmla="*/ 0 h 1362456"/>
                    <a:gd name="connsiteX1" fmla="*/ 621792 w 2139696"/>
                    <a:gd name="connsiteY1" fmla="*/ 182880 h 1362456"/>
                    <a:gd name="connsiteX2" fmla="*/ 1444752 w 2139696"/>
                    <a:gd name="connsiteY2" fmla="*/ 960120 h 1362456"/>
                    <a:gd name="connsiteX3" fmla="*/ 2139696 w 2139696"/>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2139696" h="1362456">
                      <a:moveTo>
                        <a:pt x="0" y="0"/>
                      </a:moveTo>
                      <a:lnTo>
                        <a:pt x="621792" y="182880"/>
                      </a:lnTo>
                      <a:lnTo>
                        <a:pt x="1444752" y="960120"/>
                      </a:lnTo>
                      <a:lnTo>
                        <a:pt x="2139696" y="1362456"/>
                      </a:lnTo>
                    </a:path>
                  </a:pathLst>
                </a:cu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69A36E3-2DBB-72E8-1FED-F1F55EBE8EFC}"/>
                    </a:ext>
                  </a:extLst>
                </p:cNvPr>
                <p:cNvSpPr/>
                <p:nvPr/>
              </p:nvSpPr>
              <p:spPr>
                <a:xfrm>
                  <a:off x="1880984" y="3100253"/>
                  <a:ext cx="1355992" cy="1490035"/>
                </a:xfrm>
                <a:custGeom>
                  <a:avLst/>
                  <a:gdLst>
                    <a:gd name="connsiteX0" fmla="*/ 0 w 1444752"/>
                    <a:gd name="connsiteY0" fmla="*/ 0 h 1472184"/>
                    <a:gd name="connsiteX1" fmla="*/ 0 w 1444752"/>
                    <a:gd name="connsiteY1" fmla="*/ 246888 h 1472184"/>
                    <a:gd name="connsiteX2" fmla="*/ 731520 w 1444752"/>
                    <a:gd name="connsiteY2" fmla="*/ 1024128 h 1472184"/>
                    <a:gd name="connsiteX3" fmla="*/ 1444752 w 1444752"/>
                    <a:gd name="connsiteY3" fmla="*/ 1472184 h 1472184"/>
                    <a:gd name="connsiteX0" fmla="*/ 0 w 1444752"/>
                    <a:gd name="connsiteY0" fmla="*/ 0 h 1472184"/>
                    <a:gd name="connsiteX1" fmla="*/ 0 w 1444752"/>
                    <a:gd name="connsiteY1" fmla="*/ 246888 h 1472184"/>
                    <a:gd name="connsiteX2" fmla="*/ 653579 w 1444752"/>
                    <a:gd name="connsiteY2" fmla="*/ 1051231 h 1472184"/>
                    <a:gd name="connsiteX3" fmla="*/ 1444752 w 1444752"/>
                    <a:gd name="connsiteY3" fmla="*/ 1472184 h 1472184"/>
                    <a:gd name="connsiteX0" fmla="*/ 0 w 1444752"/>
                    <a:gd name="connsiteY0" fmla="*/ 0 h 1472184"/>
                    <a:gd name="connsiteX1" fmla="*/ 146138 w 1444752"/>
                    <a:gd name="connsiteY1" fmla="*/ 246888 h 1472184"/>
                    <a:gd name="connsiteX2" fmla="*/ 653579 w 1444752"/>
                    <a:gd name="connsiteY2" fmla="*/ 1051231 h 1472184"/>
                    <a:gd name="connsiteX3" fmla="*/ 1444752 w 1444752"/>
                    <a:gd name="connsiteY3" fmla="*/ 1472184 h 1472184"/>
                    <a:gd name="connsiteX0" fmla="*/ 0 w 1444752"/>
                    <a:gd name="connsiteY0" fmla="*/ 0 h 1472184"/>
                    <a:gd name="connsiteX1" fmla="*/ 58455 w 1444752"/>
                    <a:gd name="connsiteY1" fmla="*/ 283026 h 1472184"/>
                    <a:gd name="connsiteX2" fmla="*/ 653579 w 1444752"/>
                    <a:gd name="connsiteY2" fmla="*/ 1051231 h 1472184"/>
                    <a:gd name="connsiteX3" fmla="*/ 1444752 w 1444752"/>
                    <a:gd name="connsiteY3" fmla="*/ 1472184 h 1472184"/>
                    <a:gd name="connsiteX0" fmla="*/ 0 w 1444752"/>
                    <a:gd name="connsiteY0" fmla="*/ 0 h 1472184"/>
                    <a:gd name="connsiteX1" fmla="*/ 58455 w 1444752"/>
                    <a:gd name="connsiteY1" fmla="*/ 283026 h 1472184"/>
                    <a:gd name="connsiteX2" fmla="*/ 721777 w 1444752"/>
                    <a:gd name="connsiteY2" fmla="*/ 1042197 h 1472184"/>
                    <a:gd name="connsiteX3" fmla="*/ 1444752 w 1444752"/>
                    <a:gd name="connsiteY3" fmla="*/ 1472184 h 1472184"/>
                  </a:gdLst>
                  <a:ahLst/>
                  <a:cxnLst>
                    <a:cxn ang="0">
                      <a:pos x="connsiteX0" y="connsiteY0"/>
                    </a:cxn>
                    <a:cxn ang="0">
                      <a:pos x="connsiteX1" y="connsiteY1"/>
                    </a:cxn>
                    <a:cxn ang="0">
                      <a:pos x="connsiteX2" y="connsiteY2"/>
                    </a:cxn>
                    <a:cxn ang="0">
                      <a:pos x="connsiteX3" y="connsiteY3"/>
                    </a:cxn>
                  </a:cxnLst>
                  <a:rect l="l" t="t" r="r" b="b"/>
                  <a:pathLst>
                    <a:path w="1444752" h="1472184">
                      <a:moveTo>
                        <a:pt x="0" y="0"/>
                      </a:moveTo>
                      <a:lnTo>
                        <a:pt x="58455" y="283026"/>
                      </a:lnTo>
                      <a:lnTo>
                        <a:pt x="721777" y="1042197"/>
                      </a:lnTo>
                      <a:cubicBezTo>
                        <a:pt x="959521" y="1191549"/>
                        <a:pt x="1207008" y="1322832"/>
                        <a:pt x="1444752" y="1472184"/>
                      </a:cubicBezTo>
                    </a:path>
                  </a:pathLst>
                </a:cu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529B0F83-A24C-DBAF-231D-DEB4A8262DE9}"/>
                </a:ext>
              </a:extLst>
            </p:cNvPr>
            <p:cNvGrpSpPr/>
            <p:nvPr/>
          </p:nvGrpSpPr>
          <p:grpSpPr>
            <a:xfrm>
              <a:off x="1276351" y="2237419"/>
              <a:ext cx="4139578" cy="369332"/>
              <a:chOff x="1276351" y="2237419"/>
              <a:chExt cx="4139578" cy="369332"/>
            </a:xfrm>
          </p:grpSpPr>
          <p:sp>
            <p:nvSpPr>
              <p:cNvPr id="9" name="Rectangle 8">
                <a:extLst>
                  <a:ext uri="{FF2B5EF4-FFF2-40B4-BE49-F238E27FC236}">
                    <a16:creationId xmlns:a16="http://schemas.microsoft.com/office/drawing/2014/main" id="{23A40D52-D98F-B2EA-E336-24D5893531B1}"/>
                  </a:ext>
                </a:extLst>
              </p:cNvPr>
              <p:cNvSpPr/>
              <p:nvPr/>
            </p:nvSpPr>
            <p:spPr>
              <a:xfrm>
                <a:off x="1276351" y="2247670"/>
                <a:ext cx="4139578" cy="35080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8" name="TextBox 7">
                <a:extLst>
                  <a:ext uri="{FF2B5EF4-FFF2-40B4-BE49-F238E27FC236}">
                    <a16:creationId xmlns:a16="http://schemas.microsoft.com/office/drawing/2014/main" id="{A0F96162-9D52-AD36-CC5A-2193D1F12885}"/>
                  </a:ext>
                </a:extLst>
              </p:cNvPr>
              <p:cNvSpPr txBox="1"/>
              <p:nvPr/>
            </p:nvSpPr>
            <p:spPr>
              <a:xfrm>
                <a:off x="2295907" y="2237419"/>
                <a:ext cx="2289433" cy="369332"/>
              </a:xfrm>
              <a:prstGeom prst="rect">
                <a:avLst/>
              </a:prstGeom>
              <a:noFill/>
            </p:spPr>
            <p:txBody>
              <a:bodyPr wrap="square" rtlCol="0">
                <a:spAutoFit/>
              </a:bodyPr>
              <a:lstStyle/>
              <a:p>
                <a:pPr algn="ctr"/>
                <a:r>
                  <a:rPr lang="en-US" b="1">
                    <a:solidFill>
                      <a:schemeClr val="bg1"/>
                    </a:solidFill>
                  </a:rPr>
                  <a:t>Strait of Malacca</a:t>
                </a:r>
              </a:p>
            </p:txBody>
          </p:sp>
        </p:grpSp>
      </p:grpSp>
      <p:sp>
        <p:nvSpPr>
          <p:cNvPr id="12" name="TextBox 11">
            <a:extLst>
              <a:ext uri="{FF2B5EF4-FFF2-40B4-BE49-F238E27FC236}">
                <a16:creationId xmlns:a16="http://schemas.microsoft.com/office/drawing/2014/main" id="{4535FD18-2FE4-57B2-27CE-523D7E203DEF}"/>
              </a:ext>
            </a:extLst>
          </p:cNvPr>
          <p:cNvSpPr txBox="1"/>
          <p:nvPr/>
        </p:nvSpPr>
        <p:spPr>
          <a:xfrm>
            <a:off x="23992" y="875574"/>
            <a:ext cx="3004065" cy="1200329"/>
          </a:xfrm>
          <a:prstGeom prst="rect">
            <a:avLst/>
          </a:prstGeom>
          <a:noFill/>
        </p:spPr>
        <p:txBody>
          <a:bodyPr wrap="square" rtlCol="0">
            <a:spAutoFit/>
          </a:bodyPr>
          <a:lstStyle/>
          <a:p>
            <a:pPr algn="ctr"/>
            <a:r>
              <a:rPr lang="en-US" b="1" u="sng">
                <a:solidFill>
                  <a:schemeClr val="bg1"/>
                </a:solidFill>
              </a:rPr>
              <a:t>Significance</a:t>
            </a:r>
            <a:r>
              <a:rPr lang="en-US" b="1">
                <a:solidFill>
                  <a:schemeClr val="bg1"/>
                </a:solidFill>
              </a:rPr>
              <a:t>:</a:t>
            </a:r>
          </a:p>
          <a:p>
            <a:pPr algn="ctr"/>
            <a:r>
              <a:rPr lang="en-US" b="1">
                <a:solidFill>
                  <a:schemeClr val="bg1"/>
                </a:solidFill>
              </a:rPr>
              <a:t>Critical gateway between Pacific and Indian Oceans</a:t>
            </a:r>
          </a:p>
        </p:txBody>
      </p:sp>
      <p:sp>
        <p:nvSpPr>
          <p:cNvPr id="14" name="TextBox 13">
            <a:extLst>
              <a:ext uri="{FF2B5EF4-FFF2-40B4-BE49-F238E27FC236}">
                <a16:creationId xmlns:a16="http://schemas.microsoft.com/office/drawing/2014/main" id="{FBDDE570-B614-9ACB-F01A-35AAFD5A0E35}"/>
              </a:ext>
            </a:extLst>
          </p:cNvPr>
          <p:cNvSpPr txBox="1"/>
          <p:nvPr/>
        </p:nvSpPr>
        <p:spPr>
          <a:xfrm>
            <a:off x="6016418" y="875574"/>
            <a:ext cx="3158439" cy="1200329"/>
          </a:xfrm>
          <a:prstGeom prst="rect">
            <a:avLst/>
          </a:prstGeom>
          <a:noFill/>
        </p:spPr>
        <p:txBody>
          <a:bodyPr wrap="square" rtlCol="0">
            <a:spAutoFit/>
          </a:bodyPr>
          <a:lstStyle/>
          <a:p>
            <a:pPr algn="ctr"/>
            <a:r>
              <a:rPr lang="en-US" b="1" u="sng">
                <a:solidFill>
                  <a:schemeClr val="bg1"/>
                </a:solidFill>
              </a:rPr>
              <a:t>Facts</a:t>
            </a:r>
            <a:r>
              <a:rPr lang="en-US" b="1">
                <a:solidFill>
                  <a:schemeClr val="bg1"/>
                </a:solidFill>
              </a:rPr>
              <a:t>:</a:t>
            </a:r>
          </a:p>
          <a:p>
            <a:pPr algn="ctr"/>
            <a:r>
              <a:rPr lang="en-US" b="1">
                <a:solidFill>
                  <a:schemeClr val="bg1"/>
                </a:solidFill>
              </a:rPr>
              <a:t>2/3 CHN Maritime Trade</a:t>
            </a:r>
          </a:p>
          <a:p>
            <a:pPr algn="ctr"/>
            <a:r>
              <a:rPr lang="en-US" b="1">
                <a:solidFill>
                  <a:schemeClr val="bg1"/>
                </a:solidFill>
              </a:rPr>
              <a:t>80% CHN Oil Imports Transit </a:t>
            </a:r>
          </a:p>
        </p:txBody>
      </p:sp>
    </p:spTree>
    <p:extLst>
      <p:ext uri="{BB962C8B-B14F-4D97-AF65-F5344CB8AC3E}">
        <p14:creationId xmlns:p14="http://schemas.microsoft.com/office/powerpoint/2010/main" val="39472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C75C9-DDB2-5E66-FFA3-B045DEB3B696}"/>
              </a:ext>
            </a:extLst>
          </p:cNvPr>
          <p:cNvSpPr>
            <a:spLocks noGrp="1"/>
          </p:cNvSpPr>
          <p:nvPr>
            <p:ph type="title"/>
          </p:nvPr>
        </p:nvSpPr>
        <p:spPr/>
        <p:txBody>
          <a:bodyPr/>
          <a:lstStyle/>
          <a:p>
            <a:r>
              <a:rPr lang="en-US"/>
              <a:t>Problem Framing</a:t>
            </a:r>
          </a:p>
        </p:txBody>
      </p:sp>
      <p:sp>
        <p:nvSpPr>
          <p:cNvPr id="4" name="Slide Number Placeholder 3">
            <a:extLst>
              <a:ext uri="{FF2B5EF4-FFF2-40B4-BE49-F238E27FC236}">
                <a16:creationId xmlns:a16="http://schemas.microsoft.com/office/drawing/2014/main" id="{FBA5F43E-474A-535C-FB65-342E770E5941}"/>
              </a:ext>
            </a:extLst>
          </p:cNvPr>
          <p:cNvSpPr>
            <a:spLocks noGrp="1"/>
          </p:cNvSpPr>
          <p:nvPr>
            <p:ph type="sldNum" sz="quarter" idx="12"/>
          </p:nvPr>
        </p:nvSpPr>
        <p:spPr/>
        <p:txBody>
          <a:bodyPr/>
          <a:lstStyle/>
          <a:p>
            <a:fld id="{97532FD7-F9E5-1545-8A05-4A5103D12954}" type="slidenum">
              <a:rPr lang="en-US" smtClean="0"/>
              <a:pPr/>
              <a:t>56</a:t>
            </a:fld>
            <a:endParaRPr lang="en-US"/>
          </a:p>
        </p:txBody>
      </p:sp>
      <p:sp>
        <p:nvSpPr>
          <p:cNvPr id="6" name="Rectangle 5">
            <a:extLst>
              <a:ext uri="{FF2B5EF4-FFF2-40B4-BE49-F238E27FC236}">
                <a16:creationId xmlns:a16="http://schemas.microsoft.com/office/drawing/2014/main" id="{45D01C9D-0E03-66DF-0FA8-F29F70B42A13}"/>
              </a:ext>
            </a:extLst>
          </p:cNvPr>
          <p:cNvSpPr/>
          <p:nvPr/>
        </p:nvSpPr>
        <p:spPr>
          <a:xfrm>
            <a:off x="5312664" y="3921916"/>
            <a:ext cx="731520" cy="86007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F6A55B9-C9C7-0BE0-05A9-07FD765DA71D}"/>
              </a:ext>
            </a:extLst>
          </p:cNvPr>
          <p:cNvCxnSpPr/>
          <p:nvPr/>
        </p:nvCxnSpPr>
        <p:spPr>
          <a:xfrm>
            <a:off x="3557016" y="3921916"/>
            <a:ext cx="1755648" cy="265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0C8DCC0-F7AE-4A22-2B6C-8504D7F5C29C}"/>
              </a:ext>
            </a:extLst>
          </p:cNvPr>
          <p:cNvPicPr>
            <a:picLocks noChangeAspect="1"/>
          </p:cNvPicPr>
          <p:nvPr/>
        </p:nvPicPr>
        <p:blipFill>
          <a:blip r:embed="rId3"/>
          <a:stretch>
            <a:fillRect/>
          </a:stretch>
        </p:blipFill>
        <p:spPr>
          <a:xfrm>
            <a:off x="0" y="2134950"/>
            <a:ext cx="9150865" cy="4724400"/>
          </a:xfrm>
          <a:prstGeom prst="rect">
            <a:avLst/>
          </a:prstGeom>
        </p:spPr>
      </p:pic>
      <p:sp>
        <p:nvSpPr>
          <p:cNvPr id="20" name="Rectangle 19">
            <a:extLst>
              <a:ext uri="{FF2B5EF4-FFF2-40B4-BE49-F238E27FC236}">
                <a16:creationId xmlns:a16="http://schemas.microsoft.com/office/drawing/2014/main" id="{311561C3-1CBF-C64D-19C9-31CEDB2DCFAB}"/>
              </a:ext>
            </a:extLst>
          </p:cNvPr>
          <p:cNvSpPr/>
          <p:nvPr/>
        </p:nvSpPr>
        <p:spPr>
          <a:xfrm>
            <a:off x="1306829" y="4159949"/>
            <a:ext cx="731520" cy="5803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9C65240-94B1-A6C2-8B34-F0A7DF58F0B5}"/>
              </a:ext>
            </a:extLst>
          </p:cNvPr>
          <p:cNvCxnSpPr>
            <a:cxnSpLocks/>
          </p:cNvCxnSpPr>
          <p:nvPr/>
        </p:nvCxnSpPr>
        <p:spPr>
          <a:xfrm>
            <a:off x="2053983" y="4451531"/>
            <a:ext cx="1537706" cy="30795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163C7BB-EEF9-97FE-D982-A4A69631447D}"/>
              </a:ext>
            </a:extLst>
          </p:cNvPr>
          <p:cNvPicPr>
            <a:picLocks noChangeAspect="1"/>
          </p:cNvPicPr>
          <p:nvPr/>
        </p:nvPicPr>
        <p:blipFill>
          <a:blip r:embed="rId4"/>
          <a:stretch>
            <a:fillRect/>
          </a:stretch>
        </p:blipFill>
        <p:spPr>
          <a:xfrm>
            <a:off x="3581021" y="2523670"/>
            <a:ext cx="5231877" cy="3855721"/>
          </a:xfrm>
          <a:prstGeom prst="rect">
            <a:avLst/>
          </a:prstGeom>
          <a:ln w="28575">
            <a:solidFill>
              <a:srgbClr val="C00000"/>
            </a:solidFill>
          </a:ln>
        </p:spPr>
      </p:pic>
      <p:grpSp>
        <p:nvGrpSpPr>
          <p:cNvPr id="10" name="Group 9">
            <a:extLst>
              <a:ext uri="{FF2B5EF4-FFF2-40B4-BE49-F238E27FC236}">
                <a16:creationId xmlns:a16="http://schemas.microsoft.com/office/drawing/2014/main" id="{ED11BF3D-90BF-560C-7804-059FDF6F6D81}"/>
              </a:ext>
            </a:extLst>
          </p:cNvPr>
          <p:cNvGrpSpPr/>
          <p:nvPr/>
        </p:nvGrpSpPr>
        <p:grpSpPr>
          <a:xfrm>
            <a:off x="3652255" y="5522069"/>
            <a:ext cx="404694" cy="600941"/>
            <a:chOff x="2278951" y="4909566"/>
            <a:chExt cx="370614" cy="563459"/>
          </a:xfrm>
        </p:grpSpPr>
        <p:cxnSp>
          <p:nvCxnSpPr>
            <p:cNvPr id="11" name="Straight Arrow Connector 10">
              <a:extLst>
                <a:ext uri="{FF2B5EF4-FFF2-40B4-BE49-F238E27FC236}">
                  <a16:creationId xmlns:a16="http://schemas.microsoft.com/office/drawing/2014/main" id="{355590C5-19DE-1916-B727-3FDA30F5C330}"/>
                </a:ext>
              </a:extLst>
            </p:cNvPr>
            <p:cNvCxnSpPr/>
            <p:nvPr/>
          </p:nvCxnSpPr>
          <p:spPr>
            <a:xfrm flipV="1">
              <a:off x="2293144" y="4909566"/>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1EC5499-EE5F-0E95-9080-C39D1627E18D}"/>
                </a:ext>
              </a:extLst>
            </p:cNvPr>
            <p:cNvSpPr txBox="1"/>
            <p:nvPr/>
          </p:nvSpPr>
          <p:spPr>
            <a:xfrm>
              <a:off x="2278951" y="5072915"/>
              <a:ext cx="370614" cy="400110"/>
            </a:xfrm>
            <a:prstGeom prst="rect">
              <a:avLst/>
            </a:prstGeom>
            <a:noFill/>
            <a:ln>
              <a:noFill/>
            </a:ln>
          </p:spPr>
          <p:txBody>
            <a:bodyPr wrap="none" rtlCol="0">
              <a:spAutoFit/>
            </a:bodyPr>
            <a:lstStyle/>
            <a:p>
              <a:r>
                <a:rPr lang="en-US" sz="2000" b="1"/>
                <a:t>N</a:t>
              </a:r>
            </a:p>
          </p:txBody>
        </p:sp>
      </p:grpSp>
      <p:grpSp>
        <p:nvGrpSpPr>
          <p:cNvPr id="14" name="Group 13">
            <a:extLst>
              <a:ext uri="{FF2B5EF4-FFF2-40B4-BE49-F238E27FC236}">
                <a16:creationId xmlns:a16="http://schemas.microsoft.com/office/drawing/2014/main" id="{11A5EAAD-CD7C-4EEC-0F6F-1C552B16E059}"/>
              </a:ext>
            </a:extLst>
          </p:cNvPr>
          <p:cNvGrpSpPr/>
          <p:nvPr/>
        </p:nvGrpSpPr>
        <p:grpSpPr>
          <a:xfrm>
            <a:off x="3652257" y="6123022"/>
            <a:ext cx="838943" cy="269220"/>
            <a:chOff x="2174806" y="6169025"/>
            <a:chExt cx="514102" cy="252427"/>
          </a:xfrm>
        </p:grpSpPr>
        <p:grpSp>
          <p:nvGrpSpPr>
            <p:cNvPr id="22" name="Group 21">
              <a:extLst>
                <a:ext uri="{FF2B5EF4-FFF2-40B4-BE49-F238E27FC236}">
                  <a16:creationId xmlns:a16="http://schemas.microsoft.com/office/drawing/2014/main" id="{37D0531F-43B4-36EE-277C-EA466BDFE718}"/>
                </a:ext>
              </a:extLst>
            </p:cNvPr>
            <p:cNvGrpSpPr/>
            <p:nvPr/>
          </p:nvGrpSpPr>
          <p:grpSpPr>
            <a:xfrm>
              <a:off x="2174806" y="6169025"/>
              <a:ext cx="369177" cy="152400"/>
              <a:chOff x="2122170" y="6286402"/>
              <a:chExt cx="327660" cy="152400"/>
            </a:xfrm>
          </p:grpSpPr>
          <p:cxnSp>
            <p:nvCxnSpPr>
              <p:cNvPr id="24" name="Straight Connector 23">
                <a:extLst>
                  <a:ext uri="{FF2B5EF4-FFF2-40B4-BE49-F238E27FC236}">
                    <a16:creationId xmlns:a16="http://schemas.microsoft.com/office/drawing/2014/main" id="{3AFE238A-95D3-384E-2D09-3667A6DFB04B}"/>
                  </a:ext>
                </a:extLst>
              </p:cNvPr>
              <p:cNvCxnSpPr>
                <a:cxnSpLocks/>
              </p:cNvCxnSpPr>
              <p:nvPr/>
            </p:nvCxnSpPr>
            <p:spPr>
              <a:xfrm>
                <a:off x="2122170" y="6360270"/>
                <a:ext cx="3276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4F9C114E-A193-2DFC-E127-D2F0135F6DBE}"/>
                  </a:ext>
                </a:extLst>
              </p:cNvPr>
              <p:cNvCxnSpPr>
                <a:cxnSpLocks/>
              </p:cNvCxnSpPr>
              <p:nvPr/>
            </p:nvCxnSpPr>
            <p:spPr>
              <a:xfrm flipV="1">
                <a:off x="2122646"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58A1DBC-9BAF-582B-1046-8B84C51FE20C}"/>
                  </a:ext>
                </a:extLst>
              </p:cNvPr>
              <p:cNvCxnSpPr>
                <a:cxnSpLocks/>
              </p:cNvCxnSpPr>
              <p:nvPr/>
            </p:nvCxnSpPr>
            <p:spPr>
              <a:xfrm flipV="1">
                <a:off x="2449830"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CA3A41F3-2588-C8AA-E0FE-661553765412}"/>
                </a:ext>
              </a:extLst>
            </p:cNvPr>
            <p:cNvSpPr txBox="1"/>
            <p:nvPr/>
          </p:nvSpPr>
          <p:spPr>
            <a:xfrm>
              <a:off x="2190053" y="6221397"/>
              <a:ext cx="498855" cy="200055"/>
            </a:xfrm>
            <a:prstGeom prst="rect">
              <a:avLst/>
            </a:prstGeom>
            <a:noFill/>
            <a:ln>
              <a:noFill/>
            </a:ln>
          </p:spPr>
          <p:txBody>
            <a:bodyPr wrap="none" rtlCol="0">
              <a:spAutoFit/>
            </a:bodyPr>
            <a:lstStyle/>
            <a:p>
              <a:r>
                <a:rPr lang="en-US" sz="700" b="1"/>
                <a:t>100 NM</a:t>
              </a:r>
            </a:p>
          </p:txBody>
        </p:sp>
      </p:grpSp>
      <p:grpSp>
        <p:nvGrpSpPr>
          <p:cNvPr id="31" name="Group 30">
            <a:extLst>
              <a:ext uri="{FF2B5EF4-FFF2-40B4-BE49-F238E27FC236}">
                <a16:creationId xmlns:a16="http://schemas.microsoft.com/office/drawing/2014/main" id="{27F9B96D-77EA-0FBE-B711-79219D221F8F}"/>
              </a:ext>
            </a:extLst>
          </p:cNvPr>
          <p:cNvGrpSpPr/>
          <p:nvPr/>
        </p:nvGrpSpPr>
        <p:grpSpPr>
          <a:xfrm>
            <a:off x="3591688" y="2530148"/>
            <a:ext cx="5221209" cy="369332"/>
            <a:chOff x="1276351" y="2237419"/>
            <a:chExt cx="4139578" cy="369332"/>
          </a:xfrm>
        </p:grpSpPr>
        <p:sp>
          <p:nvSpPr>
            <p:cNvPr id="33" name="Rectangle 32">
              <a:extLst>
                <a:ext uri="{FF2B5EF4-FFF2-40B4-BE49-F238E27FC236}">
                  <a16:creationId xmlns:a16="http://schemas.microsoft.com/office/drawing/2014/main" id="{B8AC9A52-568A-F2B2-0B66-E4999B606218}"/>
                </a:ext>
              </a:extLst>
            </p:cNvPr>
            <p:cNvSpPr/>
            <p:nvPr/>
          </p:nvSpPr>
          <p:spPr>
            <a:xfrm>
              <a:off x="1276351" y="2247670"/>
              <a:ext cx="4139578" cy="35080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39" name="TextBox 38">
              <a:extLst>
                <a:ext uri="{FF2B5EF4-FFF2-40B4-BE49-F238E27FC236}">
                  <a16:creationId xmlns:a16="http://schemas.microsoft.com/office/drawing/2014/main" id="{DEB5E0E5-660B-E958-7602-969D591C3185}"/>
                </a:ext>
              </a:extLst>
            </p:cNvPr>
            <p:cNvSpPr txBox="1"/>
            <p:nvPr/>
          </p:nvSpPr>
          <p:spPr>
            <a:xfrm>
              <a:off x="2215355" y="2237419"/>
              <a:ext cx="2289433" cy="369332"/>
            </a:xfrm>
            <a:prstGeom prst="rect">
              <a:avLst/>
            </a:prstGeom>
            <a:noFill/>
          </p:spPr>
          <p:txBody>
            <a:bodyPr wrap="square" rtlCol="0">
              <a:spAutoFit/>
            </a:bodyPr>
            <a:lstStyle/>
            <a:p>
              <a:pPr algn="ctr"/>
              <a:r>
                <a:rPr lang="en-US" b="1">
                  <a:solidFill>
                    <a:schemeClr val="bg1"/>
                  </a:solidFill>
                </a:rPr>
                <a:t>Gulf of Guinea</a:t>
              </a:r>
            </a:p>
          </p:txBody>
        </p:sp>
      </p:grpSp>
      <p:sp>
        <p:nvSpPr>
          <p:cNvPr id="40" name="Rectangle 39">
            <a:extLst>
              <a:ext uri="{FF2B5EF4-FFF2-40B4-BE49-F238E27FC236}">
                <a16:creationId xmlns:a16="http://schemas.microsoft.com/office/drawing/2014/main" id="{5A60FB73-C8D8-FD7C-884E-FABF52EF9D8C}"/>
              </a:ext>
            </a:extLst>
          </p:cNvPr>
          <p:cNvSpPr/>
          <p:nvPr/>
        </p:nvSpPr>
        <p:spPr>
          <a:xfrm>
            <a:off x="-6865" y="786096"/>
            <a:ext cx="9150865" cy="13309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41" name="TextBox 40">
            <a:extLst>
              <a:ext uri="{FF2B5EF4-FFF2-40B4-BE49-F238E27FC236}">
                <a16:creationId xmlns:a16="http://schemas.microsoft.com/office/drawing/2014/main" id="{6F265B65-6228-B6B0-71E1-1B16F9D6A6A8}"/>
              </a:ext>
            </a:extLst>
          </p:cNvPr>
          <p:cNvSpPr txBox="1"/>
          <p:nvPr/>
        </p:nvSpPr>
        <p:spPr>
          <a:xfrm>
            <a:off x="3028057" y="875574"/>
            <a:ext cx="3004065" cy="1200329"/>
          </a:xfrm>
          <a:prstGeom prst="rect">
            <a:avLst/>
          </a:prstGeom>
          <a:noFill/>
        </p:spPr>
        <p:txBody>
          <a:bodyPr wrap="square" rtlCol="0">
            <a:spAutoFit/>
          </a:bodyPr>
          <a:lstStyle/>
          <a:p>
            <a:pPr algn="ctr"/>
            <a:r>
              <a:rPr lang="en-US" b="1" u="sng">
                <a:solidFill>
                  <a:schemeClr val="bg1"/>
                </a:solidFill>
              </a:rPr>
              <a:t>Trade Volume</a:t>
            </a:r>
            <a:r>
              <a:rPr lang="en-US" b="1">
                <a:solidFill>
                  <a:schemeClr val="bg1"/>
                </a:solidFill>
              </a:rPr>
              <a:t>:</a:t>
            </a:r>
            <a:r>
              <a:rPr lang="en-US" b="1" u="sng">
                <a:solidFill>
                  <a:schemeClr val="bg1"/>
                </a:solidFill>
              </a:rPr>
              <a:t> </a:t>
            </a:r>
          </a:p>
          <a:p>
            <a:pPr algn="ctr"/>
            <a:r>
              <a:rPr lang="en-US" b="1">
                <a:solidFill>
                  <a:schemeClr val="bg1"/>
                </a:solidFill>
              </a:rPr>
              <a:t>25% African</a:t>
            </a:r>
            <a:br>
              <a:rPr lang="en-US" b="1">
                <a:solidFill>
                  <a:schemeClr val="bg1"/>
                </a:solidFill>
              </a:rPr>
            </a:br>
            <a:r>
              <a:rPr lang="en-US" b="1">
                <a:solidFill>
                  <a:schemeClr val="bg1"/>
                </a:solidFill>
              </a:rPr>
              <a:t> Maritime traffic</a:t>
            </a:r>
          </a:p>
          <a:p>
            <a:pPr algn="ctr"/>
            <a:r>
              <a:rPr lang="en-US" b="1">
                <a:solidFill>
                  <a:schemeClr val="bg1"/>
                </a:solidFill>
              </a:rPr>
              <a:t>1500 Ships daily</a:t>
            </a:r>
          </a:p>
        </p:txBody>
      </p:sp>
      <p:sp>
        <p:nvSpPr>
          <p:cNvPr id="44" name="TextBox 43">
            <a:extLst>
              <a:ext uri="{FF2B5EF4-FFF2-40B4-BE49-F238E27FC236}">
                <a16:creationId xmlns:a16="http://schemas.microsoft.com/office/drawing/2014/main" id="{DEF11E56-B669-74F7-F8E0-BECE873858FA}"/>
              </a:ext>
            </a:extLst>
          </p:cNvPr>
          <p:cNvSpPr txBox="1"/>
          <p:nvPr/>
        </p:nvSpPr>
        <p:spPr>
          <a:xfrm>
            <a:off x="6016418" y="875574"/>
            <a:ext cx="3158439" cy="1200329"/>
          </a:xfrm>
          <a:prstGeom prst="rect">
            <a:avLst/>
          </a:prstGeom>
          <a:noFill/>
        </p:spPr>
        <p:txBody>
          <a:bodyPr wrap="square" rtlCol="0">
            <a:spAutoFit/>
          </a:bodyPr>
          <a:lstStyle/>
          <a:p>
            <a:pPr algn="ctr"/>
            <a:r>
              <a:rPr lang="en-US" b="1" u="sng">
                <a:solidFill>
                  <a:schemeClr val="bg1"/>
                </a:solidFill>
              </a:rPr>
              <a:t>Facts </a:t>
            </a:r>
            <a:r>
              <a:rPr lang="en-US" b="1">
                <a:solidFill>
                  <a:schemeClr val="bg1"/>
                </a:solidFill>
              </a:rPr>
              <a:t>:</a:t>
            </a:r>
          </a:p>
          <a:p>
            <a:pPr algn="ctr"/>
            <a:r>
              <a:rPr lang="en-US" b="1">
                <a:solidFill>
                  <a:schemeClr val="bg1"/>
                </a:solidFill>
              </a:rPr>
              <a:t>Est $1.925 billion lost annually in direct and indirect costs due to piracy</a:t>
            </a:r>
          </a:p>
        </p:txBody>
      </p:sp>
      <p:sp>
        <p:nvSpPr>
          <p:cNvPr id="45" name="TextBox 44">
            <a:extLst>
              <a:ext uri="{FF2B5EF4-FFF2-40B4-BE49-F238E27FC236}">
                <a16:creationId xmlns:a16="http://schemas.microsoft.com/office/drawing/2014/main" id="{3CA1E4D7-02DE-F78E-BBEE-4BC3BB829FC3}"/>
              </a:ext>
            </a:extLst>
          </p:cNvPr>
          <p:cNvSpPr txBox="1"/>
          <p:nvPr/>
        </p:nvSpPr>
        <p:spPr>
          <a:xfrm>
            <a:off x="23992" y="875574"/>
            <a:ext cx="3004065" cy="1200329"/>
          </a:xfrm>
          <a:prstGeom prst="rect">
            <a:avLst/>
          </a:prstGeom>
          <a:noFill/>
        </p:spPr>
        <p:txBody>
          <a:bodyPr wrap="square" rtlCol="0">
            <a:spAutoFit/>
          </a:bodyPr>
          <a:lstStyle/>
          <a:p>
            <a:pPr algn="ctr"/>
            <a:r>
              <a:rPr lang="en-US" b="1" u="sng">
                <a:solidFill>
                  <a:schemeClr val="bg1"/>
                </a:solidFill>
              </a:rPr>
              <a:t>Significance</a:t>
            </a:r>
            <a:r>
              <a:rPr lang="en-US" b="1">
                <a:solidFill>
                  <a:schemeClr val="bg1"/>
                </a:solidFill>
              </a:rPr>
              <a:t>:</a:t>
            </a:r>
          </a:p>
          <a:p>
            <a:pPr algn="ctr"/>
            <a:r>
              <a:rPr lang="en-US" b="1">
                <a:solidFill>
                  <a:schemeClr val="bg1"/>
                </a:solidFill>
              </a:rPr>
              <a:t>Main shipping zone for African Resources to rest of world</a:t>
            </a:r>
          </a:p>
        </p:txBody>
      </p:sp>
    </p:spTree>
    <p:extLst>
      <p:ext uri="{BB962C8B-B14F-4D97-AF65-F5344CB8AC3E}">
        <p14:creationId xmlns:p14="http://schemas.microsoft.com/office/powerpoint/2010/main" val="492441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C75C9-DDB2-5E66-FFA3-B045DEB3B696}"/>
              </a:ext>
            </a:extLst>
          </p:cNvPr>
          <p:cNvSpPr>
            <a:spLocks noGrp="1"/>
          </p:cNvSpPr>
          <p:nvPr>
            <p:ph type="title"/>
          </p:nvPr>
        </p:nvSpPr>
        <p:spPr/>
        <p:txBody>
          <a:bodyPr/>
          <a:lstStyle/>
          <a:p>
            <a:r>
              <a:rPr lang="en-US"/>
              <a:t>Problem Framing</a:t>
            </a:r>
          </a:p>
        </p:txBody>
      </p:sp>
      <p:sp>
        <p:nvSpPr>
          <p:cNvPr id="4" name="Slide Number Placeholder 3">
            <a:extLst>
              <a:ext uri="{FF2B5EF4-FFF2-40B4-BE49-F238E27FC236}">
                <a16:creationId xmlns:a16="http://schemas.microsoft.com/office/drawing/2014/main" id="{FBA5F43E-474A-535C-FB65-342E770E5941}"/>
              </a:ext>
            </a:extLst>
          </p:cNvPr>
          <p:cNvSpPr>
            <a:spLocks noGrp="1"/>
          </p:cNvSpPr>
          <p:nvPr>
            <p:ph type="sldNum" sz="quarter" idx="12"/>
          </p:nvPr>
        </p:nvSpPr>
        <p:spPr/>
        <p:txBody>
          <a:bodyPr/>
          <a:lstStyle/>
          <a:p>
            <a:fld id="{97532FD7-F9E5-1545-8A05-4A5103D12954}" type="slidenum">
              <a:rPr lang="en-US" smtClean="0"/>
              <a:pPr/>
              <a:t>6</a:t>
            </a:fld>
            <a:endParaRPr lang="en-US"/>
          </a:p>
        </p:txBody>
      </p:sp>
      <p:sp>
        <p:nvSpPr>
          <p:cNvPr id="6" name="Rectangle 5">
            <a:extLst>
              <a:ext uri="{FF2B5EF4-FFF2-40B4-BE49-F238E27FC236}">
                <a16:creationId xmlns:a16="http://schemas.microsoft.com/office/drawing/2014/main" id="{45D01C9D-0E03-66DF-0FA8-F29F70B42A13}"/>
              </a:ext>
            </a:extLst>
          </p:cNvPr>
          <p:cNvSpPr/>
          <p:nvPr/>
        </p:nvSpPr>
        <p:spPr>
          <a:xfrm>
            <a:off x="5312664" y="3921916"/>
            <a:ext cx="731520" cy="86007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F6A55B9-C9C7-0BE0-05A9-07FD765DA71D}"/>
              </a:ext>
            </a:extLst>
          </p:cNvPr>
          <p:cNvCxnSpPr/>
          <p:nvPr/>
        </p:nvCxnSpPr>
        <p:spPr>
          <a:xfrm>
            <a:off x="3557016" y="3921916"/>
            <a:ext cx="1755648" cy="265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0C8DCC0-F7AE-4A22-2B6C-8504D7F5C29C}"/>
              </a:ext>
            </a:extLst>
          </p:cNvPr>
          <p:cNvPicPr>
            <a:picLocks noChangeAspect="1"/>
          </p:cNvPicPr>
          <p:nvPr/>
        </p:nvPicPr>
        <p:blipFill>
          <a:blip r:embed="rId3"/>
          <a:stretch>
            <a:fillRect/>
          </a:stretch>
        </p:blipFill>
        <p:spPr>
          <a:xfrm>
            <a:off x="0" y="2134950"/>
            <a:ext cx="9150865" cy="4724400"/>
          </a:xfrm>
          <a:prstGeom prst="rect">
            <a:avLst/>
          </a:prstGeom>
        </p:spPr>
      </p:pic>
      <p:sp>
        <p:nvSpPr>
          <p:cNvPr id="20" name="Rectangle 19">
            <a:extLst>
              <a:ext uri="{FF2B5EF4-FFF2-40B4-BE49-F238E27FC236}">
                <a16:creationId xmlns:a16="http://schemas.microsoft.com/office/drawing/2014/main" id="{311561C3-1CBF-C64D-19C9-31CEDB2DCFAB}"/>
              </a:ext>
            </a:extLst>
          </p:cNvPr>
          <p:cNvSpPr/>
          <p:nvPr/>
        </p:nvSpPr>
        <p:spPr>
          <a:xfrm>
            <a:off x="1306829" y="4159949"/>
            <a:ext cx="731520" cy="5803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9C65240-94B1-A6C2-8B34-F0A7DF58F0B5}"/>
              </a:ext>
            </a:extLst>
          </p:cNvPr>
          <p:cNvCxnSpPr>
            <a:cxnSpLocks/>
          </p:cNvCxnSpPr>
          <p:nvPr/>
        </p:nvCxnSpPr>
        <p:spPr>
          <a:xfrm>
            <a:off x="2053983" y="4451531"/>
            <a:ext cx="1537706" cy="30795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5A60FB73-C8D8-FD7C-884E-FABF52EF9D8C}"/>
              </a:ext>
            </a:extLst>
          </p:cNvPr>
          <p:cNvSpPr/>
          <p:nvPr/>
        </p:nvSpPr>
        <p:spPr>
          <a:xfrm>
            <a:off x="-6865" y="786096"/>
            <a:ext cx="9150865" cy="133092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41" name="TextBox 40">
            <a:extLst>
              <a:ext uri="{FF2B5EF4-FFF2-40B4-BE49-F238E27FC236}">
                <a16:creationId xmlns:a16="http://schemas.microsoft.com/office/drawing/2014/main" id="{6F265B65-6228-B6B0-71E1-1B16F9D6A6A8}"/>
              </a:ext>
            </a:extLst>
          </p:cNvPr>
          <p:cNvSpPr txBox="1"/>
          <p:nvPr/>
        </p:nvSpPr>
        <p:spPr>
          <a:xfrm>
            <a:off x="3028057" y="875574"/>
            <a:ext cx="3004065" cy="1200329"/>
          </a:xfrm>
          <a:prstGeom prst="rect">
            <a:avLst/>
          </a:prstGeom>
          <a:noFill/>
        </p:spPr>
        <p:txBody>
          <a:bodyPr wrap="square" rtlCol="0">
            <a:spAutoFit/>
          </a:bodyPr>
          <a:lstStyle/>
          <a:p>
            <a:pPr algn="ctr"/>
            <a:r>
              <a:rPr lang="en-US" b="1" u="sng">
                <a:solidFill>
                  <a:schemeClr val="bg1"/>
                </a:solidFill>
              </a:rPr>
              <a:t>Trade Volume</a:t>
            </a:r>
            <a:r>
              <a:rPr lang="en-US" b="1">
                <a:solidFill>
                  <a:schemeClr val="bg1"/>
                </a:solidFill>
              </a:rPr>
              <a:t>:</a:t>
            </a:r>
            <a:r>
              <a:rPr lang="en-US" b="1" u="sng">
                <a:solidFill>
                  <a:schemeClr val="bg1"/>
                </a:solidFill>
              </a:rPr>
              <a:t> </a:t>
            </a:r>
          </a:p>
          <a:p>
            <a:pPr algn="ctr"/>
            <a:r>
              <a:rPr lang="en-US" b="1">
                <a:solidFill>
                  <a:schemeClr val="bg1"/>
                </a:solidFill>
              </a:rPr>
              <a:t>25% African</a:t>
            </a:r>
            <a:br>
              <a:rPr lang="en-US" b="1">
                <a:solidFill>
                  <a:schemeClr val="bg1"/>
                </a:solidFill>
              </a:rPr>
            </a:br>
            <a:r>
              <a:rPr lang="en-US" b="1">
                <a:solidFill>
                  <a:schemeClr val="bg1"/>
                </a:solidFill>
              </a:rPr>
              <a:t> Maritime traffic</a:t>
            </a:r>
          </a:p>
          <a:p>
            <a:pPr algn="ctr"/>
            <a:r>
              <a:rPr lang="en-US" b="1">
                <a:solidFill>
                  <a:schemeClr val="bg1"/>
                </a:solidFill>
              </a:rPr>
              <a:t>1500 Ships daily</a:t>
            </a:r>
          </a:p>
        </p:txBody>
      </p:sp>
      <p:sp>
        <p:nvSpPr>
          <p:cNvPr id="44" name="TextBox 43">
            <a:extLst>
              <a:ext uri="{FF2B5EF4-FFF2-40B4-BE49-F238E27FC236}">
                <a16:creationId xmlns:a16="http://schemas.microsoft.com/office/drawing/2014/main" id="{DEF11E56-B669-74F7-F8E0-BECE873858FA}"/>
              </a:ext>
            </a:extLst>
          </p:cNvPr>
          <p:cNvSpPr txBox="1"/>
          <p:nvPr/>
        </p:nvSpPr>
        <p:spPr>
          <a:xfrm>
            <a:off x="6016418" y="875574"/>
            <a:ext cx="3158439" cy="1200329"/>
          </a:xfrm>
          <a:prstGeom prst="rect">
            <a:avLst/>
          </a:prstGeom>
          <a:noFill/>
        </p:spPr>
        <p:txBody>
          <a:bodyPr wrap="square" rtlCol="0">
            <a:spAutoFit/>
          </a:bodyPr>
          <a:lstStyle/>
          <a:p>
            <a:pPr algn="ctr"/>
            <a:r>
              <a:rPr lang="en-US" b="1" u="sng">
                <a:solidFill>
                  <a:schemeClr val="bg1"/>
                </a:solidFill>
              </a:rPr>
              <a:t>Facts </a:t>
            </a:r>
            <a:r>
              <a:rPr lang="en-US" b="1">
                <a:solidFill>
                  <a:schemeClr val="bg1"/>
                </a:solidFill>
              </a:rPr>
              <a:t>:</a:t>
            </a:r>
          </a:p>
          <a:p>
            <a:pPr algn="ctr"/>
            <a:r>
              <a:rPr lang="en-US" b="1">
                <a:solidFill>
                  <a:schemeClr val="bg1"/>
                </a:solidFill>
              </a:rPr>
              <a:t>Est $1.925 billion lost annually in direct and indirect costs due to piracy</a:t>
            </a:r>
          </a:p>
        </p:txBody>
      </p:sp>
      <p:sp>
        <p:nvSpPr>
          <p:cNvPr id="45" name="TextBox 44">
            <a:extLst>
              <a:ext uri="{FF2B5EF4-FFF2-40B4-BE49-F238E27FC236}">
                <a16:creationId xmlns:a16="http://schemas.microsoft.com/office/drawing/2014/main" id="{3CA1E4D7-02DE-F78E-BBEE-4BC3BB829FC3}"/>
              </a:ext>
            </a:extLst>
          </p:cNvPr>
          <p:cNvSpPr txBox="1"/>
          <p:nvPr/>
        </p:nvSpPr>
        <p:spPr>
          <a:xfrm>
            <a:off x="23992" y="875574"/>
            <a:ext cx="3004065" cy="1200329"/>
          </a:xfrm>
          <a:prstGeom prst="rect">
            <a:avLst/>
          </a:prstGeom>
          <a:noFill/>
        </p:spPr>
        <p:txBody>
          <a:bodyPr wrap="square" rtlCol="0">
            <a:spAutoFit/>
          </a:bodyPr>
          <a:lstStyle/>
          <a:p>
            <a:pPr algn="ctr"/>
            <a:r>
              <a:rPr lang="en-US" b="1" u="sng">
                <a:solidFill>
                  <a:schemeClr val="bg1"/>
                </a:solidFill>
              </a:rPr>
              <a:t>Significance</a:t>
            </a:r>
            <a:r>
              <a:rPr lang="en-US" b="1">
                <a:solidFill>
                  <a:schemeClr val="bg1"/>
                </a:solidFill>
              </a:rPr>
              <a:t>:</a:t>
            </a:r>
          </a:p>
          <a:p>
            <a:pPr algn="ctr"/>
            <a:r>
              <a:rPr lang="en-US" b="1">
                <a:solidFill>
                  <a:schemeClr val="bg1"/>
                </a:solidFill>
              </a:rPr>
              <a:t>Main shipping zone for African Resources to rest of world</a:t>
            </a:r>
          </a:p>
        </p:txBody>
      </p:sp>
      <p:sp>
        <p:nvSpPr>
          <p:cNvPr id="3" name="Slide Number Placeholder 3">
            <a:extLst>
              <a:ext uri="{FF2B5EF4-FFF2-40B4-BE49-F238E27FC236}">
                <a16:creationId xmlns:a16="http://schemas.microsoft.com/office/drawing/2014/main" id="{E6C011EA-4B00-CB2D-8446-175D48CA35A5}"/>
              </a:ext>
            </a:extLst>
          </p:cNvPr>
          <p:cNvSpPr txBox="1">
            <a:spLocks/>
          </p:cNvSpPr>
          <p:nvPr/>
        </p:nvSpPr>
        <p:spPr bwMode="auto">
          <a:xfrm>
            <a:off x="5469868" y="6177556"/>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r" defTabSz="914400" rtl="0" eaLnBrk="1" latinLnBrk="0" hangingPunct="1">
              <a:spcBef>
                <a:spcPct val="0"/>
              </a:spcBef>
              <a:defRPr sz="1050" kern="1200">
                <a:solidFill>
                  <a:schemeClr val="tx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532FD7-F9E5-1545-8A05-4A5103D12954}" type="slidenum">
              <a:rPr lang="en-US" smtClean="0"/>
              <a:pPr/>
              <a:t>6</a:t>
            </a:fld>
            <a:endParaRPr lang="en-US"/>
          </a:p>
        </p:txBody>
      </p:sp>
      <p:sp>
        <p:nvSpPr>
          <p:cNvPr id="5" name="Rectangle 4">
            <a:extLst>
              <a:ext uri="{FF2B5EF4-FFF2-40B4-BE49-F238E27FC236}">
                <a16:creationId xmlns:a16="http://schemas.microsoft.com/office/drawing/2014/main" id="{AC0963DC-3034-A3B1-47EF-CAFE5BAE685C}"/>
              </a:ext>
            </a:extLst>
          </p:cNvPr>
          <p:cNvSpPr/>
          <p:nvPr/>
        </p:nvSpPr>
        <p:spPr>
          <a:xfrm>
            <a:off x="4229332" y="3854247"/>
            <a:ext cx="731520" cy="86007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2B09F6A-CDA8-96A1-525F-F6A97910D1DD}"/>
              </a:ext>
            </a:extLst>
          </p:cNvPr>
          <p:cNvPicPr>
            <a:picLocks noChangeAspect="1"/>
          </p:cNvPicPr>
          <p:nvPr/>
        </p:nvPicPr>
        <p:blipFill>
          <a:blip r:embed="rId4"/>
          <a:stretch>
            <a:fillRect/>
          </a:stretch>
        </p:blipFill>
        <p:spPr>
          <a:xfrm>
            <a:off x="3607325" y="3452772"/>
            <a:ext cx="4460207" cy="3095260"/>
          </a:xfrm>
          <a:prstGeom prst="rect">
            <a:avLst/>
          </a:prstGeom>
          <a:ln w="28575">
            <a:solidFill>
              <a:srgbClr val="C00000"/>
            </a:solidFill>
          </a:ln>
        </p:spPr>
      </p:pic>
      <p:grpSp>
        <p:nvGrpSpPr>
          <p:cNvPr id="15" name="Group 14">
            <a:extLst>
              <a:ext uri="{FF2B5EF4-FFF2-40B4-BE49-F238E27FC236}">
                <a16:creationId xmlns:a16="http://schemas.microsoft.com/office/drawing/2014/main" id="{9C95211E-F7C8-9E6C-5097-7AA005FAD145}"/>
              </a:ext>
            </a:extLst>
          </p:cNvPr>
          <p:cNvGrpSpPr/>
          <p:nvPr/>
        </p:nvGrpSpPr>
        <p:grpSpPr>
          <a:xfrm>
            <a:off x="3607323" y="3452772"/>
            <a:ext cx="4460207" cy="369332"/>
            <a:chOff x="1276351" y="2237419"/>
            <a:chExt cx="4139578" cy="369332"/>
          </a:xfrm>
        </p:grpSpPr>
        <p:sp>
          <p:nvSpPr>
            <p:cNvPr id="16" name="Rectangle 15">
              <a:extLst>
                <a:ext uri="{FF2B5EF4-FFF2-40B4-BE49-F238E27FC236}">
                  <a16:creationId xmlns:a16="http://schemas.microsoft.com/office/drawing/2014/main" id="{70D9A3D1-9434-461F-396C-7867AB67F539}"/>
                </a:ext>
              </a:extLst>
            </p:cNvPr>
            <p:cNvSpPr/>
            <p:nvPr/>
          </p:nvSpPr>
          <p:spPr>
            <a:xfrm>
              <a:off x="1276351" y="2247670"/>
              <a:ext cx="4139578" cy="35080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17" name="TextBox 16">
              <a:extLst>
                <a:ext uri="{FF2B5EF4-FFF2-40B4-BE49-F238E27FC236}">
                  <a16:creationId xmlns:a16="http://schemas.microsoft.com/office/drawing/2014/main" id="{97BCE7FC-8CC0-1CE9-59C6-F68CE2EB7BAE}"/>
                </a:ext>
              </a:extLst>
            </p:cNvPr>
            <p:cNvSpPr txBox="1"/>
            <p:nvPr/>
          </p:nvSpPr>
          <p:spPr>
            <a:xfrm>
              <a:off x="2295907" y="2237419"/>
              <a:ext cx="2289433" cy="369332"/>
            </a:xfrm>
            <a:prstGeom prst="rect">
              <a:avLst/>
            </a:prstGeom>
            <a:noFill/>
          </p:spPr>
          <p:txBody>
            <a:bodyPr wrap="square" rtlCol="0">
              <a:spAutoFit/>
            </a:bodyPr>
            <a:lstStyle/>
            <a:p>
              <a:pPr algn="ctr"/>
              <a:r>
                <a:rPr lang="en-US" b="1">
                  <a:solidFill>
                    <a:schemeClr val="bg1"/>
                  </a:solidFill>
                </a:rPr>
                <a:t>Gulf of Guinea </a:t>
              </a:r>
            </a:p>
          </p:txBody>
        </p:sp>
      </p:grpSp>
      <p:pic>
        <p:nvPicPr>
          <p:cNvPr id="18" name="Picture 17">
            <a:extLst>
              <a:ext uri="{FF2B5EF4-FFF2-40B4-BE49-F238E27FC236}">
                <a16:creationId xmlns:a16="http://schemas.microsoft.com/office/drawing/2014/main" id="{D5ABF263-38AC-FFCE-86DA-F901DE832149}"/>
              </a:ext>
            </a:extLst>
          </p:cNvPr>
          <p:cNvPicPr>
            <a:picLocks noChangeAspect="1"/>
          </p:cNvPicPr>
          <p:nvPr/>
        </p:nvPicPr>
        <p:blipFill>
          <a:blip r:embed="rId5"/>
          <a:stretch>
            <a:fillRect/>
          </a:stretch>
        </p:blipFill>
        <p:spPr>
          <a:xfrm>
            <a:off x="3621573" y="3831759"/>
            <a:ext cx="4439095" cy="2716273"/>
          </a:xfrm>
          <a:prstGeom prst="rect">
            <a:avLst/>
          </a:prstGeom>
        </p:spPr>
      </p:pic>
      <p:grpSp>
        <p:nvGrpSpPr>
          <p:cNvPr id="19" name="Group 18">
            <a:extLst>
              <a:ext uri="{FF2B5EF4-FFF2-40B4-BE49-F238E27FC236}">
                <a16:creationId xmlns:a16="http://schemas.microsoft.com/office/drawing/2014/main" id="{E6364D19-7A86-FF02-B9EB-6E04DB37B0B7}"/>
              </a:ext>
            </a:extLst>
          </p:cNvPr>
          <p:cNvGrpSpPr/>
          <p:nvPr/>
        </p:nvGrpSpPr>
        <p:grpSpPr>
          <a:xfrm>
            <a:off x="3487720" y="5717053"/>
            <a:ext cx="370614" cy="600942"/>
            <a:chOff x="2278951" y="4909566"/>
            <a:chExt cx="370614" cy="563459"/>
          </a:xfrm>
        </p:grpSpPr>
        <p:cxnSp>
          <p:nvCxnSpPr>
            <p:cNvPr id="25" name="Straight Arrow Connector 24">
              <a:extLst>
                <a:ext uri="{FF2B5EF4-FFF2-40B4-BE49-F238E27FC236}">
                  <a16:creationId xmlns:a16="http://schemas.microsoft.com/office/drawing/2014/main" id="{E31E1B11-F805-C5B2-1FE1-F1849F255115}"/>
                </a:ext>
              </a:extLst>
            </p:cNvPr>
            <p:cNvCxnSpPr/>
            <p:nvPr/>
          </p:nvCxnSpPr>
          <p:spPr>
            <a:xfrm flipV="1">
              <a:off x="2293144" y="4909566"/>
              <a:ext cx="0" cy="457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F41F7BE-EC6C-9E6A-2C2C-17BF2D6E1FE5}"/>
                </a:ext>
              </a:extLst>
            </p:cNvPr>
            <p:cNvSpPr txBox="1"/>
            <p:nvPr/>
          </p:nvSpPr>
          <p:spPr>
            <a:xfrm>
              <a:off x="2278951" y="5072915"/>
              <a:ext cx="370614" cy="400110"/>
            </a:xfrm>
            <a:prstGeom prst="rect">
              <a:avLst/>
            </a:prstGeom>
            <a:noFill/>
            <a:ln>
              <a:noFill/>
            </a:ln>
          </p:spPr>
          <p:txBody>
            <a:bodyPr wrap="none" rtlCol="0">
              <a:spAutoFit/>
            </a:bodyPr>
            <a:lstStyle/>
            <a:p>
              <a:r>
                <a:rPr lang="en-US" sz="2000" b="1"/>
                <a:t>N</a:t>
              </a:r>
            </a:p>
          </p:txBody>
        </p:sp>
      </p:grpSp>
      <p:grpSp>
        <p:nvGrpSpPr>
          <p:cNvPr id="28" name="Group 27">
            <a:extLst>
              <a:ext uri="{FF2B5EF4-FFF2-40B4-BE49-F238E27FC236}">
                <a16:creationId xmlns:a16="http://schemas.microsoft.com/office/drawing/2014/main" id="{0574856C-B1DB-7115-6BD2-2CE6774876AA}"/>
              </a:ext>
            </a:extLst>
          </p:cNvPr>
          <p:cNvGrpSpPr/>
          <p:nvPr/>
        </p:nvGrpSpPr>
        <p:grpSpPr>
          <a:xfrm>
            <a:off x="3700441" y="6322958"/>
            <a:ext cx="716406" cy="274315"/>
            <a:chOff x="2174806" y="6169025"/>
            <a:chExt cx="498855" cy="257205"/>
          </a:xfrm>
        </p:grpSpPr>
        <p:grpSp>
          <p:nvGrpSpPr>
            <p:cNvPr id="29" name="Group 28">
              <a:extLst>
                <a:ext uri="{FF2B5EF4-FFF2-40B4-BE49-F238E27FC236}">
                  <a16:creationId xmlns:a16="http://schemas.microsoft.com/office/drawing/2014/main" id="{316C2A87-64C5-60A1-07F3-FBD000BCB218}"/>
                </a:ext>
              </a:extLst>
            </p:cNvPr>
            <p:cNvGrpSpPr/>
            <p:nvPr/>
          </p:nvGrpSpPr>
          <p:grpSpPr>
            <a:xfrm>
              <a:off x="2174806" y="6169025"/>
              <a:ext cx="369177" cy="152400"/>
              <a:chOff x="2122170" y="6286402"/>
              <a:chExt cx="327660" cy="152400"/>
            </a:xfrm>
          </p:grpSpPr>
          <p:cxnSp>
            <p:nvCxnSpPr>
              <p:cNvPr id="34" name="Straight Connector 33">
                <a:extLst>
                  <a:ext uri="{FF2B5EF4-FFF2-40B4-BE49-F238E27FC236}">
                    <a16:creationId xmlns:a16="http://schemas.microsoft.com/office/drawing/2014/main" id="{CEBC7E6F-E0AE-8B97-982A-8398DE3A6438}"/>
                  </a:ext>
                </a:extLst>
              </p:cNvPr>
              <p:cNvCxnSpPr>
                <a:cxnSpLocks/>
              </p:cNvCxnSpPr>
              <p:nvPr/>
            </p:nvCxnSpPr>
            <p:spPr>
              <a:xfrm>
                <a:off x="2122170" y="6360270"/>
                <a:ext cx="327660"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12EE4D7-8429-9287-15CD-38B25745351F}"/>
                  </a:ext>
                </a:extLst>
              </p:cNvPr>
              <p:cNvCxnSpPr>
                <a:cxnSpLocks/>
              </p:cNvCxnSpPr>
              <p:nvPr/>
            </p:nvCxnSpPr>
            <p:spPr>
              <a:xfrm flipV="1">
                <a:off x="2122646"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C0131A1-4E2A-0017-4A6D-ECC80FCE3349}"/>
                  </a:ext>
                </a:extLst>
              </p:cNvPr>
              <p:cNvCxnSpPr>
                <a:cxnSpLocks/>
              </p:cNvCxnSpPr>
              <p:nvPr/>
            </p:nvCxnSpPr>
            <p:spPr>
              <a:xfrm flipV="1">
                <a:off x="2449830" y="6286402"/>
                <a:ext cx="0" cy="15240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sp>
          <p:nvSpPr>
            <p:cNvPr id="32" name="TextBox 31">
              <a:extLst>
                <a:ext uri="{FF2B5EF4-FFF2-40B4-BE49-F238E27FC236}">
                  <a16:creationId xmlns:a16="http://schemas.microsoft.com/office/drawing/2014/main" id="{950CF2CC-7820-E0B6-C8DF-FEE234723AE3}"/>
                </a:ext>
              </a:extLst>
            </p:cNvPr>
            <p:cNvSpPr txBox="1"/>
            <p:nvPr/>
          </p:nvSpPr>
          <p:spPr>
            <a:xfrm>
              <a:off x="2174806" y="6226175"/>
              <a:ext cx="498855" cy="200055"/>
            </a:xfrm>
            <a:prstGeom prst="rect">
              <a:avLst/>
            </a:prstGeom>
            <a:noFill/>
            <a:ln>
              <a:noFill/>
            </a:ln>
          </p:spPr>
          <p:txBody>
            <a:bodyPr wrap="none" rtlCol="0">
              <a:spAutoFit/>
            </a:bodyPr>
            <a:lstStyle/>
            <a:p>
              <a:r>
                <a:rPr lang="en-US" sz="700" b="1"/>
                <a:t>100 NM</a:t>
              </a:r>
            </a:p>
          </p:txBody>
        </p:sp>
      </p:grpSp>
    </p:spTree>
    <p:extLst>
      <p:ext uri="{BB962C8B-B14F-4D97-AF65-F5344CB8AC3E}">
        <p14:creationId xmlns:p14="http://schemas.microsoft.com/office/powerpoint/2010/main" val="3423031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AA558-1FB0-8A57-84A8-88F1813FECB9}"/>
              </a:ext>
            </a:extLst>
          </p:cNvPr>
          <p:cNvSpPr>
            <a:spLocks noGrp="1"/>
          </p:cNvSpPr>
          <p:nvPr>
            <p:ph type="title"/>
          </p:nvPr>
        </p:nvSpPr>
        <p:spPr/>
        <p:txBody>
          <a:bodyPr/>
          <a:lstStyle/>
          <a:p>
            <a:r>
              <a:rPr lang="en-US"/>
              <a:t>Problem Framing</a:t>
            </a:r>
          </a:p>
        </p:txBody>
      </p:sp>
      <p:sp>
        <p:nvSpPr>
          <p:cNvPr id="3" name="Content Placeholder 2">
            <a:extLst>
              <a:ext uri="{FF2B5EF4-FFF2-40B4-BE49-F238E27FC236}">
                <a16:creationId xmlns:a16="http://schemas.microsoft.com/office/drawing/2014/main" id="{FE72D7F7-38FE-6544-55A3-8D03F7ADE5E3}"/>
              </a:ext>
            </a:extLst>
          </p:cNvPr>
          <p:cNvSpPr>
            <a:spLocks noGrp="1"/>
          </p:cNvSpPr>
          <p:nvPr>
            <p:ph idx="1"/>
          </p:nvPr>
        </p:nvSpPr>
        <p:spPr/>
        <p:txBody>
          <a:bodyPr/>
          <a:lstStyle/>
          <a:p>
            <a:pPr marL="0" indent="0" algn="ctr">
              <a:buNone/>
            </a:pPr>
            <a:r>
              <a:rPr lang="en-US" sz="3200" b="1" u="sng"/>
              <a:t>Problem Statement: </a:t>
            </a:r>
          </a:p>
          <a:p>
            <a:pPr marL="0" indent="0">
              <a:buNone/>
            </a:pPr>
            <a:endParaRPr lang="en-US" sz="3200" b="1"/>
          </a:p>
          <a:p>
            <a:pPr marL="0" indent="0" algn="ctr">
              <a:buNone/>
            </a:pPr>
            <a:r>
              <a:rPr lang="en-US" sz="3200" b="1"/>
              <a:t>What are the underlying trends concerning acts of piracy in major shipping lanes and could they lend insight into mitigating the risk to maritime traffic? </a:t>
            </a:r>
          </a:p>
        </p:txBody>
      </p:sp>
      <p:sp>
        <p:nvSpPr>
          <p:cNvPr id="4" name="Slide Number Placeholder 3">
            <a:extLst>
              <a:ext uri="{FF2B5EF4-FFF2-40B4-BE49-F238E27FC236}">
                <a16:creationId xmlns:a16="http://schemas.microsoft.com/office/drawing/2014/main" id="{CD54E6E2-5063-F5FD-E6CA-2076849D59F7}"/>
              </a:ext>
            </a:extLst>
          </p:cNvPr>
          <p:cNvSpPr>
            <a:spLocks noGrp="1"/>
          </p:cNvSpPr>
          <p:nvPr>
            <p:ph type="sldNum" sz="quarter" idx="12"/>
          </p:nvPr>
        </p:nvSpPr>
        <p:spPr/>
        <p:txBody>
          <a:bodyPr/>
          <a:lstStyle/>
          <a:p>
            <a:fld id="{97532FD7-F9E5-1545-8A05-4A5103D12954}" type="slidenum">
              <a:rPr lang="en-US" smtClean="0"/>
              <a:pPr/>
              <a:t>7</a:t>
            </a:fld>
            <a:endParaRPr lang="en-US"/>
          </a:p>
        </p:txBody>
      </p:sp>
    </p:spTree>
    <p:extLst>
      <p:ext uri="{BB962C8B-B14F-4D97-AF65-F5344CB8AC3E}">
        <p14:creationId xmlns:p14="http://schemas.microsoft.com/office/powerpoint/2010/main" val="5469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58BE-AFE1-5720-1C22-5F70F027ECC9}"/>
              </a:ext>
            </a:extLst>
          </p:cNvPr>
          <p:cNvSpPr>
            <a:spLocks noGrp="1"/>
          </p:cNvSpPr>
          <p:nvPr>
            <p:ph type="title"/>
          </p:nvPr>
        </p:nvSpPr>
        <p:spPr/>
        <p:txBody>
          <a:bodyPr/>
          <a:lstStyle/>
          <a:p>
            <a:r>
              <a:rPr lang="en-US"/>
              <a:t>Data Curation</a:t>
            </a:r>
          </a:p>
        </p:txBody>
      </p:sp>
      <p:sp>
        <p:nvSpPr>
          <p:cNvPr id="3" name="Content Placeholder 2">
            <a:extLst>
              <a:ext uri="{FF2B5EF4-FFF2-40B4-BE49-F238E27FC236}">
                <a16:creationId xmlns:a16="http://schemas.microsoft.com/office/drawing/2014/main" id="{7B901387-F474-7062-9A80-4D58A4156AF0}"/>
              </a:ext>
            </a:extLst>
          </p:cNvPr>
          <p:cNvSpPr>
            <a:spLocks noGrp="1"/>
          </p:cNvSpPr>
          <p:nvPr>
            <p:ph idx="1"/>
          </p:nvPr>
        </p:nvSpPr>
        <p:spPr>
          <a:xfrm>
            <a:off x="457200" y="850900"/>
            <a:ext cx="8382000" cy="4800600"/>
          </a:xfrm>
        </p:spPr>
        <p:txBody>
          <a:bodyPr/>
          <a:lstStyle/>
          <a:p>
            <a:pPr marL="0" indent="0">
              <a:buNone/>
            </a:pPr>
            <a:r>
              <a:rPr lang="en-US" sz="2000" b="1" u="sng"/>
              <a:t>Reporting Agencies</a:t>
            </a:r>
            <a:r>
              <a:rPr lang="en-US" sz="2000"/>
              <a:t>: </a:t>
            </a:r>
          </a:p>
          <a:p>
            <a:pPr marL="457200" indent="-457200">
              <a:buAutoNum type="arabicPeriod"/>
            </a:pPr>
            <a:r>
              <a:rPr lang="en-US" sz="2000"/>
              <a:t>International Maritime Organization (IMO) </a:t>
            </a:r>
            <a:r>
              <a:rPr lang="en-US" sz="2000">
                <a:solidFill>
                  <a:srgbClr val="FF0000"/>
                </a:solidFill>
              </a:rPr>
              <a:t>(.pdf</a:t>
            </a:r>
            <a:r>
              <a:rPr lang="en-US" sz="2000"/>
              <a:t>, </a:t>
            </a:r>
            <a:r>
              <a:rPr lang="en-US" sz="2000">
                <a:solidFill>
                  <a:srgbClr val="00B050"/>
                </a:solidFill>
              </a:rPr>
              <a:t>.csv</a:t>
            </a:r>
            <a:r>
              <a:rPr lang="en-US" sz="2000"/>
              <a:t>) </a:t>
            </a:r>
          </a:p>
          <a:p>
            <a:pPr marL="457200" indent="-457200">
              <a:buAutoNum type="arabicPeriod"/>
            </a:pPr>
            <a:r>
              <a:rPr lang="en-US" sz="2000"/>
              <a:t>International Maritime Bureau (IMB): Maritime Security Piracy Reporting Center  </a:t>
            </a:r>
            <a:r>
              <a:rPr lang="en-US" sz="2000">
                <a:solidFill>
                  <a:srgbClr val="FF0000"/>
                </a:solidFill>
              </a:rPr>
              <a:t>(.pdf)</a:t>
            </a:r>
            <a:endParaRPr lang="en-US" sz="2000"/>
          </a:p>
          <a:p>
            <a:pPr marL="0" indent="0">
              <a:buNone/>
            </a:pPr>
            <a:r>
              <a:rPr lang="en-US" sz="2000" b="1" u="sng"/>
              <a:t>Best Available Source</a:t>
            </a:r>
            <a:r>
              <a:rPr lang="en-US" sz="2000"/>
              <a:t>: IMO AIS reports (</a:t>
            </a:r>
            <a:r>
              <a:rPr lang="en-US" sz="2000">
                <a:solidFill>
                  <a:srgbClr val="00B050"/>
                </a:solidFill>
              </a:rPr>
              <a:t>.csv</a:t>
            </a:r>
            <a:r>
              <a:rPr lang="en-US" sz="2000"/>
              <a:t>)</a:t>
            </a:r>
          </a:p>
        </p:txBody>
      </p:sp>
      <p:sp>
        <p:nvSpPr>
          <p:cNvPr id="4" name="Slide Number Placeholder 3">
            <a:extLst>
              <a:ext uri="{FF2B5EF4-FFF2-40B4-BE49-F238E27FC236}">
                <a16:creationId xmlns:a16="http://schemas.microsoft.com/office/drawing/2014/main" id="{D8B5FB6B-D4FB-01BD-7700-C09469522020}"/>
              </a:ext>
            </a:extLst>
          </p:cNvPr>
          <p:cNvSpPr>
            <a:spLocks noGrp="1"/>
          </p:cNvSpPr>
          <p:nvPr>
            <p:ph type="sldNum" sz="quarter" idx="12"/>
          </p:nvPr>
        </p:nvSpPr>
        <p:spPr/>
        <p:txBody>
          <a:bodyPr/>
          <a:lstStyle/>
          <a:p>
            <a:fld id="{97532FD7-F9E5-1545-8A05-4A5103D12954}" type="slidenum">
              <a:rPr lang="en-US" smtClean="0"/>
              <a:pPr/>
              <a:t>8</a:t>
            </a:fld>
            <a:endParaRPr lang="en-US"/>
          </a:p>
        </p:txBody>
      </p:sp>
      <p:grpSp>
        <p:nvGrpSpPr>
          <p:cNvPr id="9" name="Group 8">
            <a:extLst>
              <a:ext uri="{FF2B5EF4-FFF2-40B4-BE49-F238E27FC236}">
                <a16:creationId xmlns:a16="http://schemas.microsoft.com/office/drawing/2014/main" id="{000AAB8B-1AE2-4DF1-7424-287A49E36933}"/>
              </a:ext>
            </a:extLst>
          </p:cNvPr>
          <p:cNvGrpSpPr/>
          <p:nvPr/>
        </p:nvGrpSpPr>
        <p:grpSpPr>
          <a:xfrm>
            <a:off x="9402652" y="2249497"/>
            <a:ext cx="3062197" cy="1650471"/>
            <a:chOff x="9297198" y="2249497"/>
            <a:chExt cx="3183811" cy="1650471"/>
          </a:xfrm>
        </p:grpSpPr>
        <p:grpSp>
          <p:nvGrpSpPr>
            <p:cNvPr id="6" name="Group 5">
              <a:extLst>
                <a:ext uri="{FF2B5EF4-FFF2-40B4-BE49-F238E27FC236}">
                  <a16:creationId xmlns:a16="http://schemas.microsoft.com/office/drawing/2014/main" id="{1B02C927-BE2E-027B-46FB-04028C47A7E6}"/>
                </a:ext>
              </a:extLst>
            </p:cNvPr>
            <p:cNvGrpSpPr/>
            <p:nvPr/>
          </p:nvGrpSpPr>
          <p:grpSpPr>
            <a:xfrm>
              <a:off x="9297198" y="2249497"/>
              <a:ext cx="3183811" cy="1650471"/>
              <a:chOff x="8968279" y="2972612"/>
              <a:chExt cx="4131783" cy="2622017"/>
            </a:xfrm>
          </p:grpSpPr>
          <p:pic>
            <p:nvPicPr>
              <p:cNvPr id="7" name="Picture 2">
                <a:extLst>
                  <a:ext uri="{FF2B5EF4-FFF2-40B4-BE49-F238E27FC236}">
                    <a16:creationId xmlns:a16="http://schemas.microsoft.com/office/drawing/2014/main" id="{0B47D016-AA55-2F50-8730-2BA7076FE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1462" y="3061003"/>
                <a:ext cx="4038600" cy="25336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75C586D-E760-B59A-71EC-5A03482578EE}"/>
                  </a:ext>
                </a:extLst>
              </p:cNvPr>
              <p:cNvSpPr txBox="1"/>
              <p:nvPr/>
            </p:nvSpPr>
            <p:spPr>
              <a:xfrm>
                <a:off x="8968279" y="2972612"/>
                <a:ext cx="1429446" cy="1026792"/>
              </a:xfrm>
              <a:prstGeom prst="rect">
                <a:avLst/>
              </a:prstGeom>
              <a:noFill/>
            </p:spPr>
            <p:txBody>
              <a:bodyPr wrap="square" rtlCol="0">
                <a:spAutoFit/>
              </a:bodyPr>
              <a:lstStyle/>
              <a:p>
                <a:r>
                  <a:rPr lang="en-US"/>
                  <a:t>Poor Gary</a:t>
                </a:r>
              </a:p>
            </p:txBody>
          </p:sp>
        </p:grpSp>
        <p:pic>
          <p:nvPicPr>
            <p:cNvPr id="4098" name="Picture 2" descr="Flag of Australia - Wikipedia">
              <a:extLst>
                <a:ext uri="{FF2B5EF4-FFF2-40B4-BE49-F238E27FC236}">
                  <a16:creationId xmlns:a16="http://schemas.microsoft.com/office/drawing/2014/main" id="{09971FF8-773F-130C-8499-5A43CF4CC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4678" y="2924551"/>
              <a:ext cx="507978" cy="253989"/>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 name="Table 9">
            <a:extLst>
              <a:ext uri="{FF2B5EF4-FFF2-40B4-BE49-F238E27FC236}">
                <a16:creationId xmlns:a16="http://schemas.microsoft.com/office/drawing/2014/main" id="{ECF363EA-18A5-3EAD-5CA0-715B6EB5E2FA}"/>
              </a:ext>
            </a:extLst>
          </p:cNvPr>
          <p:cNvGraphicFramePr>
            <a:graphicFrameLocks noGrp="1"/>
          </p:cNvGraphicFramePr>
          <p:nvPr>
            <p:extLst>
              <p:ext uri="{D42A27DB-BD31-4B8C-83A1-F6EECF244321}">
                <p14:modId xmlns:p14="http://schemas.microsoft.com/office/powerpoint/2010/main" val="1152358280"/>
              </p:ext>
            </p:extLst>
          </p:nvPr>
        </p:nvGraphicFramePr>
        <p:xfrm>
          <a:off x="530352" y="2656621"/>
          <a:ext cx="8509253" cy="2382235"/>
        </p:xfrm>
        <a:graphic>
          <a:graphicData uri="http://schemas.openxmlformats.org/drawingml/2006/table">
            <a:tbl>
              <a:tblPr firstRow="1" bandRow="1">
                <a:tableStyleId>{5C22544A-7EE6-4342-B048-85BDC9FD1C3A}</a:tableStyleId>
              </a:tblPr>
              <a:tblGrid>
                <a:gridCol w="2276076">
                  <a:extLst>
                    <a:ext uri="{9D8B030D-6E8A-4147-A177-3AD203B41FA5}">
                      <a16:colId xmlns:a16="http://schemas.microsoft.com/office/drawing/2014/main" val="1984972946"/>
                    </a:ext>
                  </a:extLst>
                </a:gridCol>
                <a:gridCol w="3184259">
                  <a:extLst>
                    <a:ext uri="{9D8B030D-6E8A-4147-A177-3AD203B41FA5}">
                      <a16:colId xmlns:a16="http://schemas.microsoft.com/office/drawing/2014/main" val="1613968432"/>
                    </a:ext>
                  </a:extLst>
                </a:gridCol>
                <a:gridCol w="3048918">
                  <a:extLst>
                    <a:ext uri="{9D8B030D-6E8A-4147-A177-3AD203B41FA5}">
                      <a16:colId xmlns:a16="http://schemas.microsoft.com/office/drawing/2014/main" val="755354686"/>
                    </a:ext>
                  </a:extLst>
                </a:gridCol>
              </a:tblGrid>
              <a:tr h="523081">
                <a:tc>
                  <a:txBody>
                    <a:bodyPr/>
                    <a:lstStyle/>
                    <a:p>
                      <a:pPr algn="ct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tx1"/>
                          </a:solidFill>
                        </a:rPr>
                        <a:t>“Dirty”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solidFill>
                            <a:schemeClr val="tx1"/>
                          </a:solidFill>
                        </a:rPr>
                        <a:t>“Clean”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8102697"/>
                  </a:ext>
                </a:extLst>
              </a:tr>
              <a:tr h="316517">
                <a:tc>
                  <a:txBody>
                    <a:bodyPr/>
                    <a:lstStyle/>
                    <a:p>
                      <a:pPr algn="ctr"/>
                      <a:r>
                        <a:rPr lang="en-US" b="1"/>
                        <a:t>Date Range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a:t>JUL 1994 – JAN 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JAN 2000 - DEC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624745"/>
                  </a:ext>
                </a:extLst>
              </a:tr>
              <a:tr h="310896">
                <a:tc>
                  <a:txBody>
                    <a:bodyPr/>
                    <a:lstStyle/>
                    <a:p>
                      <a:pPr algn="ctr"/>
                      <a:r>
                        <a:rPr lang="en-US" b="1"/>
                        <a:t>Dimensions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a:t>8556 Rows / 16 Cols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4814 Rows / 16 Cols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879806"/>
                  </a:ext>
                </a:extLst>
              </a:tr>
              <a:tr h="523081">
                <a:tc>
                  <a:txBody>
                    <a:bodyPr/>
                    <a:lstStyle/>
                    <a:p>
                      <a:pPr algn="ctr"/>
                      <a:r>
                        <a:rPr lang="en-US" b="1"/>
                        <a:t>Notes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a:t>Missing Entries, Nonstandard textual entries (information dense)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Less missing entries,</a:t>
                      </a:r>
                    </a:p>
                    <a:p>
                      <a:pPr algn="ctr"/>
                      <a:r>
                        <a:rPr lang="en-US"/>
                        <a:t>Parsed Data, </a:t>
                      </a:r>
                    </a:p>
                    <a:p>
                      <a:pPr algn="ctr"/>
                      <a:r>
                        <a:rPr lang="en-US"/>
                        <a:t>Boolean Flags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5575536"/>
                  </a:ext>
                </a:extLst>
              </a:tr>
              <a:tr h="523081">
                <a:tc>
                  <a:txBody>
                    <a:bodyPr/>
                    <a:lstStyle/>
                    <a:p>
                      <a:pPr algn="ctr"/>
                      <a:r>
                        <a:rPr lang="en-US" b="1"/>
                        <a:t>Source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a:t>IMO.org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err="1"/>
                        <a:t>Data.world</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3719847"/>
                  </a:ext>
                </a:extLst>
              </a:tr>
            </a:tbl>
          </a:graphicData>
        </a:graphic>
      </p:graphicFrame>
      <p:sp>
        <p:nvSpPr>
          <p:cNvPr id="12" name="TextBox 11">
            <a:extLst>
              <a:ext uri="{FF2B5EF4-FFF2-40B4-BE49-F238E27FC236}">
                <a16:creationId xmlns:a16="http://schemas.microsoft.com/office/drawing/2014/main" id="{8F39A7A4-3A9B-46C2-C35E-C647FFFB19E1}"/>
              </a:ext>
            </a:extLst>
          </p:cNvPr>
          <p:cNvSpPr txBox="1"/>
          <p:nvPr/>
        </p:nvSpPr>
        <p:spPr>
          <a:xfrm>
            <a:off x="-911352" y="3178540"/>
            <a:ext cx="493776" cy="369332"/>
          </a:xfrm>
          <a:prstGeom prst="rect">
            <a:avLst/>
          </a:prstGeom>
          <a:noFill/>
        </p:spPr>
        <p:txBody>
          <a:bodyPr wrap="square">
            <a:spAutoFit/>
          </a:bodyPr>
          <a:lstStyle/>
          <a:p>
            <a:r>
              <a:rPr lang="en-US"/>
              <a:t>vs </a:t>
            </a:r>
          </a:p>
        </p:txBody>
      </p:sp>
      <p:sp>
        <p:nvSpPr>
          <p:cNvPr id="14" name="Content Placeholder 2">
            <a:extLst>
              <a:ext uri="{FF2B5EF4-FFF2-40B4-BE49-F238E27FC236}">
                <a16:creationId xmlns:a16="http://schemas.microsoft.com/office/drawing/2014/main" id="{338E041B-CB06-2DDF-9FA8-1675159E2113}"/>
              </a:ext>
            </a:extLst>
          </p:cNvPr>
          <p:cNvSpPr txBox="1">
            <a:spLocks/>
          </p:cNvSpPr>
          <p:nvPr/>
        </p:nvSpPr>
        <p:spPr bwMode="auto">
          <a:xfrm>
            <a:off x="530352" y="5198150"/>
            <a:ext cx="8509254" cy="1593175"/>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har char="•"/>
              <a:defRPr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sz="2100">
                <a:solidFill>
                  <a:schemeClr val="tx1"/>
                </a:solidFill>
                <a:latin typeface="+mn-lt"/>
              </a:defRPr>
            </a:lvl2pPr>
            <a:lvl3pPr marL="857250" indent="-171450" algn="l" rtl="0" eaLnBrk="1" fontAlgn="base" hangingPunct="1">
              <a:spcBef>
                <a:spcPct val="20000"/>
              </a:spcBef>
              <a:spcAft>
                <a:spcPct val="0"/>
              </a:spcAft>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a:lstStyle>
          <a:p>
            <a:pPr marL="514350" indent="-514350">
              <a:buFontTx/>
              <a:buAutoNum type="arabicPeriod"/>
            </a:pPr>
            <a:r>
              <a:rPr lang="en-US" sz="2800" b="1" kern="0"/>
              <a:t>What other data is needed to analyze trends? </a:t>
            </a:r>
          </a:p>
          <a:p>
            <a:pPr marL="514350" indent="-514350">
              <a:buFontTx/>
              <a:buAutoNum type="arabicPeriod"/>
            </a:pPr>
            <a:r>
              <a:rPr lang="en-US" sz="2800" b="1" kern="0"/>
              <a:t>What methods produced the “clean” set and can we trust them? </a:t>
            </a:r>
          </a:p>
        </p:txBody>
      </p:sp>
    </p:spTree>
    <p:extLst>
      <p:ext uri="{BB962C8B-B14F-4D97-AF65-F5344CB8AC3E}">
        <p14:creationId xmlns:p14="http://schemas.microsoft.com/office/powerpoint/2010/main" val="956746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7524-7DA9-EB41-07FA-57633B2830CF}"/>
              </a:ext>
            </a:extLst>
          </p:cNvPr>
          <p:cNvSpPr>
            <a:spLocks noGrp="1"/>
          </p:cNvSpPr>
          <p:nvPr>
            <p:ph type="title"/>
          </p:nvPr>
        </p:nvSpPr>
        <p:spPr/>
        <p:txBody>
          <a:bodyPr/>
          <a:lstStyle/>
          <a:p>
            <a:r>
              <a:rPr lang="en-US"/>
              <a:t>Data Curation</a:t>
            </a:r>
          </a:p>
        </p:txBody>
      </p:sp>
      <p:sp>
        <p:nvSpPr>
          <p:cNvPr id="3" name="Content Placeholder 2">
            <a:extLst>
              <a:ext uri="{FF2B5EF4-FFF2-40B4-BE49-F238E27FC236}">
                <a16:creationId xmlns:a16="http://schemas.microsoft.com/office/drawing/2014/main" id="{975D2A3F-7E75-A46B-6236-95BF7A0945B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B966B34-E5CA-BD42-B422-88AFC75E924E}"/>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90755809-6B2A-6181-A03E-DF0337CEF4C1}"/>
              </a:ext>
            </a:extLst>
          </p:cNvPr>
          <p:cNvSpPr>
            <a:spLocks noGrp="1"/>
          </p:cNvSpPr>
          <p:nvPr>
            <p:ph type="sldNum" sz="quarter" idx="12"/>
          </p:nvPr>
        </p:nvSpPr>
        <p:spPr/>
        <p:txBody>
          <a:bodyPr/>
          <a:lstStyle/>
          <a:p>
            <a:fld id="{CEA20D1C-605F-184D-8A71-7231BB486A2F}" type="slidenum">
              <a:rPr lang="en-US" smtClean="0"/>
              <a:pPr/>
              <a:t>9</a:t>
            </a:fld>
            <a:endParaRPr lang="en-US"/>
          </a:p>
        </p:txBody>
      </p:sp>
      <p:pic>
        <p:nvPicPr>
          <p:cNvPr id="15" name="Picture 14">
            <a:extLst>
              <a:ext uri="{FF2B5EF4-FFF2-40B4-BE49-F238E27FC236}">
                <a16:creationId xmlns:a16="http://schemas.microsoft.com/office/drawing/2014/main" id="{02F31482-A647-DE68-5AC8-EA4965A81DD7}"/>
              </a:ext>
            </a:extLst>
          </p:cNvPr>
          <p:cNvPicPr>
            <a:picLocks noChangeAspect="1"/>
          </p:cNvPicPr>
          <p:nvPr/>
        </p:nvPicPr>
        <p:blipFill>
          <a:blip r:embed="rId2"/>
          <a:stretch>
            <a:fillRect/>
          </a:stretch>
        </p:blipFill>
        <p:spPr>
          <a:xfrm>
            <a:off x="-4934" y="762000"/>
            <a:ext cx="9153867" cy="6160697"/>
          </a:xfrm>
          <a:prstGeom prst="rect">
            <a:avLst/>
          </a:prstGeom>
        </p:spPr>
      </p:pic>
      <p:sp>
        <p:nvSpPr>
          <p:cNvPr id="7" name="Rectangle 6">
            <a:extLst>
              <a:ext uri="{FF2B5EF4-FFF2-40B4-BE49-F238E27FC236}">
                <a16:creationId xmlns:a16="http://schemas.microsoft.com/office/drawing/2014/main" id="{52A98316-B58D-6ADB-806B-E9D2DB738DE3}"/>
              </a:ext>
            </a:extLst>
          </p:cNvPr>
          <p:cNvSpPr/>
          <p:nvPr/>
        </p:nvSpPr>
        <p:spPr>
          <a:xfrm>
            <a:off x="2295524" y="2143125"/>
            <a:ext cx="2105025" cy="10191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4611F1B-975E-D753-D954-280F09338381}"/>
              </a:ext>
            </a:extLst>
          </p:cNvPr>
          <p:cNvCxnSpPr>
            <a:cxnSpLocks/>
            <a:stCxn id="7" idx="0"/>
            <a:endCxn id="9" idx="0"/>
          </p:cNvCxnSpPr>
          <p:nvPr/>
        </p:nvCxnSpPr>
        <p:spPr>
          <a:xfrm>
            <a:off x="3348037" y="2143125"/>
            <a:ext cx="2662042" cy="42624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01A66EE-28DA-068B-9311-54A8DD352489}"/>
              </a:ext>
            </a:extLst>
          </p:cNvPr>
          <p:cNvPicPr>
            <a:picLocks noChangeAspect="1"/>
          </p:cNvPicPr>
          <p:nvPr/>
        </p:nvPicPr>
        <p:blipFill>
          <a:blip r:embed="rId3"/>
          <a:stretch>
            <a:fillRect/>
          </a:stretch>
        </p:blipFill>
        <p:spPr>
          <a:xfrm>
            <a:off x="3014654" y="2569368"/>
            <a:ext cx="5990850" cy="2881313"/>
          </a:xfrm>
          <a:prstGeom prst="rect">
            <a:avLst/>
          </a:prstGeom>
          <a:ln w="28575">
            <a:solidFill>
              <a:srgbClr val="C00000"/>
            </a:solidFill>
          </a:ln>
        </p:spPr>
      </p:pic>
    </p:spTree>
    <p:extLst>
      <p:ext uri="{BB962C8B-B14F-4D97-AF65-F5344CB8AC3E}">
        <p14:creationId xmlns:p14="http://schemas.microsoft.com/office/powerpoint/2010/main" val="3559098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NPS 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A046969-BAB6-40CB-A5B2-4D9D517C8DB5}">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2761</Words>
  <Application>Microsoft Macintosh PowerPoint</Application>
  <PresentationFormat>On-screen Show (4:3)</PresentationFormat>
  <Paragraphs>544</Paragraphs>
  <Slides>56</Slides>
  <Notes>16</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Aptos</vt:lpstr>
      <vt:lpstr>Arial</vt:lpstr>
      <vt:lpstr>Arial Rounded MT Bold</vt:lpstr>
      <vt:lpstr>Calibri</vt:lpstr>
      <vt:lpstr>Helvetica</vt:lpstr>
      <vt:lpstr>Helvetica Neue</vt:lpstr>
      <vt:lpstr>NPS Theme</vt:lpstr>
      <vt:lpstr>Understanding Trends of Piracy in Major Shipping Lanes</vt:lpstr>
      <vt:lpstr>Outline</vt:lpstr>
      <vt:lpstr>Problem Framing</vt:lpstr>
      <vt:lpstr>Problem Framing</vt:lpstr>
      <vt:lpstr>Problem Framing</vt:lpstr>
      <vt:lpstr>Problem Framing</vt:lpstr>
      <vt:lpstr>Problem Framing</vt:lpstr>
      <vt:lpstr>Data Curation</vt:lpstr>
      <vt:lpstr>Data Curation</vt:lpstr>
      <vt:lpstr>AIS Data</vt:lpstr>
      <vt:lpstr>AIS Data</vt:lpstr>
      <vt:lpstr>Data Curation</vt:lpstr>
      <vt:lpstr>Data Cleaning</vt:lpstr>
      <vt:lpstr>Data Cleaning</vt:lpstr>
      <vt:lpstr>Data Cleaning</vt:lpstr>
      <vt:lpstr>Natural Language Processing: Problem</vt:lpstr>
      <vt:lpstr>Natural Language Processing: Problem</vt:lpstr>
      <vt:lpstr>Natural Language Processing: Problem</vt:lpstr>
      <vt:lpstr>Natural Language Processing: spaCy</vt:lpstr>
      <vt:lpstr>Natural Language Processing: Overview</vt:lpstr>
      <vt:lpstr>Token-Based Matching</vt:lpstr>
      <vt:lpstr>Token-Based Matching</vt:lpstr>
      <vt:lpstr>Token-Based Matching</vt:lpstr>
      <vt:lpstr>Token-Based Matching</vt:lpstr>
      <vt:lpstr>Token-Based Matching</vt:lpstr>
      <vt:lpstr>Token-Based Matching</vt:lpstr>
      <vt:lpstr>Token-Based Matching</vt:lpstr>
      <vt:lpstr>Natural Language Processing: The Process</vt:lpstr>
      <vt:lpstr>Natural Language Processing: Model</vt:lpstr>
      <vt:lpstr>Natural Language Processing: Model</vt:lpstr>
      <vt:lpstr>Natural Language Processing: Performance</vt:lpstr>
      <vt:lpstr>Natural Language Processing: Performance</vt:lpstr>
      <vt:lpstr>Computational Analysis </vt:lpstr>
      <vt:lpstr>Categorical Analysis</vt:lpstr>
      <vt:lpstr>Categorical Analysis</vt:lpstr>
      <vt:lpstr>Categorical Analysis</vt:lpstr>
      <vt:lpstr>Categorical Analysis</vt:lpstr>
      <vt:lpstr>Data Frame Comparison</vt:lpstr>
      <vt:lpstr>Data Frame Comparison</vt:lpstr>
      <vt:lpstr>Data Frame Comparison</vt:lpstr>
      <vt:lpstr>Data Frame Comparison</vt:lpstr>
      <vt:lpstr>Data Frame Comparison</vt:lpstr>
      <vt:lpstr>Lessons Learned / Future Work </vt:lpstr>
      <vt:lpstr>GitHub Integration</vt:lpstr>
      <vt:lpstr>Lessons Learned / Future Work </vt:lpstr>
      <vt:lpstr>Data Augmentation</vt:lpstr>
      <vt:lpstr>Data Augmentation</vt:lpstr>
      <vt:lpstr>Data Augmentation</vt:lpstr>
      <vt:lpstr>Data Augmentation</vt:lpstr>
      <vt:lpstr>Outline</vt:lpstr>
      <vt:lpstr>PowerPoint Presentation</vt:lpstr>
      <vt:lpstr>Other Slides</vt:lpstr>
      <vt:lpstr>Other Slides</vt:lpstr>
      <vt:lpstr>Problem Framing</vt:lpstr>
      <vt:lpstr>Problem Framing</vt:lpstr>
      <vt:lpstr>Problem Framing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Pirates of Montery </dc:title>
  <dc:creator>MacDonald, Julia (1st Lt)</dc:creator>
  <cp:lastModifiedBy>Clary, Deryk (Capt)</cp:lastModifiedBy>
  <cp:revision>2</cp:revision>
  <dcterms:created xsi:type="dcterms:W3CDTF">2024-03-07T17:19:51Z</dcterms:created>
  <dcterms:modified xsi:type="dcterms:W3CDTF">2024-03-19T01:17:58Z</dcterms:modified>
</cp:coreProperties>
</file>